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FAC279-94C6-411F-BF35-7A19118255D6}" type="datetimeFigureOut">
              <a:rPr lang="ar-IQ" smtClean="0"/>
              <a:t>25/07/1443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1C935A8-6EC0-4EAA-9819-A205C1B1EB0A}" type="slidenum">
              <a:rPr lang="ar-IQ" smtClean="0"/>
              <a:t>‹#›</a:t>
            </a:fld>
            <a:endParaRPr lang="ar-IQ"/>
          </a:p>
        </p:txBody>
      </p:sp>
    </p:spTree>
    <p:extLst>
      <p:ext uri="{BB962C8B-B14F-4D97-AF65-F5344CB8AC3E}">
        <p14:creationId xmlns:p14="http://schemas.microsoft.com/office/powerpoint/2010/main" val="16906136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E630248-E321-4426-A5D9-1FA571F4ECD3}"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27131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عنوان 28"/>
          <p:cNvSpPr>
            <a:spLocks noGrp="1"/>
          </p:cNvSpPr>
          <p:nvPr>
            <p:ph type="ctrTitle"/>
          </p:nvPr>
        </p:nvSpPr>
        <p:spPr>
          <a:xfrm>
            <a:off x="381000" y="4853411"/>
            <a:ext cx="8458200" cy="1222375"/>
          </a:xfrm>
        </p:spPr>
        <p:txBody>
          <a:bodyPr anchor="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 name="عنصر نائب للتذييل 1"/>
          <p:cNvSpPr>
            <a:spLocks noGrp="1"/>
          </p:cNvSpPr>
          <p:nvPr>
            <p:ph type="ftr" sz="quarter" idx="11"/>
          </p:nvPr>
        </p:nvSpPr>
        <p:spPr/>
        <p:txBody>
          <a:bodyPr/>
          <a:lstStyle/>
          <a:p>
            <a:endParaRPr lang="ar-SA">
              <a:solidFill>
                <a:srgbClr val="F0A22E">
                  <a:shade val="75000"/>
                </a:srgbClr>
              </a:solidFill>
            </a:endParaRPr>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605105087"/>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153465862"/>
      </p:ext>
    </p:extLst>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1" name="عنصر نائب للتذييل 10"/>
          <p:cNvSpPr>
            <a:spLocks noGrp="1"/>
          </p:cNvSpPr>
          <p:nvPr>
            <p:ph type="ftr" sz="quarter" idx="11"/>
          </p:nvPr>
        </p:nvSpPr>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2156720204"/>
      </p:ext>
    </p:extLst>
  </p:cSld>
  <p:clrMapOvr>
    <a:overrideClrMapping bg1="dk1" tx1="lt1" bg2="dk2" tx2="lt2" accent1="accent1" accent2="accent2" accent3="accent3" accent4="accent4" accent5="accent5" accent6="accent6" hlink="hlink" folHlink="folHlink"/>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0" name="عنصر نائب للتذييل 9"/>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463420008"/>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6" name="عنصر نائب للتذييل 5"/>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226248731"/>
      </p:ext>
    </p:extLst>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1" name="عنصر نائب للتذييل 20"/>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575235936"/>
      </p:ext>
    </p:extLst>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4" name="عنصر نائب للتذييل 23"/>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780735791"/>
      </p:ext>
    </p:extLst>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9" name="عنصر نائب للتذييل 28"/>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573830413"/>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293805831"/>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553670244"/>
      </p:ext>
    </p:extLst>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747990893"/>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solidFill>
                <a:srgbClr val="F0A22E">
                  <a:shade val="75000"/>
                </a:srgbClr>
              </a:solidFill>
            </a:endParaRP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340725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215900" y="984250"/>
            <a:ext cx="8610600" cy="546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ctr">
              <a:lnSpc>
                <a:spcPct val="115000"/>
              </a:lnSpc>
              <a:spcAft>
                <a:spcPts val="1000"/>
              </a:spcAft>
              <a:buNone/>
            </a:pPr>
            <a:r>
              <a:rPr lang="en-US" sz="2800" b="1" dirty="0">
                <a:solidFill>
                  <a:srgbClr val="170B1B"/>
                </a:solidFill>
                <a:latin typeface="Franklin Gothic Heavy" pitchFamily="34" charset="0"/>
                <a:ea typeface="Calibri" pitchFamily="34" charset="0"/>
                <a:cs typeface="Times New Roman" pitchFamily="18" charset="0"/>
              </a:rPr>
              <a:t>    Physiology (code) _ year 2</a:t>
            </a:r>
          </a:p>
        </p:txBody>
      </p:sp>
      <p:pic>
        <p:nvPicPr>
          <p:cNvPr id="5" name="صورة 1" descr="C:\Users\haithemjwad\Desktop\شعار جامعة البصر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8600"/>
            <a:ext cx="153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HP\Desktop\fifth_copy_400x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82563"/>
            <a:ext cx="1557338"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733800" y="2590800"/>
            <a:ext cx="5029200" cy="3934410"/>
          </a:xfrm>
          <a:prstGeom prst="rect">
            <a:avLst/>
          </a:prstGeom>
        </p:spPr>
        <p:txBody>
          <a:bodyPr wrap="square">
            <a:spAutoFit/>
          </a:bodyPr>
          <a:lstStyle/>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Gastrointestinal Tract (GIT)</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Lecture 2 (Motor Function of Mouth and (Esophagus))</a:t>
            </a:r>
          </a:p>
          <a:p>
            <a:pPr algn="ctr" rtl="0">
              <a:spcAft>
                <a:spcPts val="1000"/>
              </a:spcAft>
            </a:pPr>
            <a:r>
              <a:rPr lang="en-US" sz="2400" b="1" dirty="0">
                <a:solidFill>
                  <a:srgbClr val="FF0000"/>
                </a:solidFill>
                <a:latin typeface="Franklin Gothic Heavy" pitchFamily="34" charset="0"/>
                <a:ea typeface="Calibri" pitchFamily="34" charset="0"/>
                <a:cs typeface="Times New Roman" pitchFamily="18" charset="0"/>
              </a:rPr>
              <a:t>Dr. Muntadher Abdulkareem Abdullah</a:t>
            </a:r>
          </a:p>
          <a:p>
            <a:pPr algn="ctr" rtl="0">
              <a:spcAft>
                <a:spcPts val="1000"/>
              </a:spcAft>
            </a:pPr>
            <a:r>
              <a:rPr lang="en-US" sz="2000" b="1" dirty="0">
                <a:solidFill>
                  <a:srgbClr val="170B1B"/>
                </a:solidFill>
                <a:latin typeface="Franklin Gothic Heavy" pitchFamily="34" charset="0"/>
                <a:ea typeface="Calibri" pitchFamily="34" charset="0"/>
                <a:cs typeface="Times New Roman" pitchFamily="18" charset="0"/>
              </a:rPr>
              <a:t>M.B.Ch.B,CABM,FIBMS,FIBMS(GE.&amp;HEP.)</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College of Medicine</a:t>
            </a:r>
          </a:p>
          <a:p>
            <a:pPr algn="ctr" rtl="0"/>
            <a:r>
              <a:rPr lang="en-US" sz="2800" b="1" dirty="0">
                <a:solidFill>
                  <a:srgbClr val="170B1B"/>
                </a:solidFill>
                <a:latin typeface="Franklin Gothic Heavy" pitchFamily="34" charset="0"/>
                <a:ea typeface="Calibri" pitchFamily="34" charset="0"/>
                <a:cs typeface="Times New Roman" pitchFamily="18" charset="0"/>
              </a:rPr>
              <a:t>University of </a:t>
            </a:r>
            <a:r>
              <a:rPr lang="en-US" sz="2800" b="1" dirty="0" err="1">
                <a:solidFill>
                  <a:srgbClr val="170B1B"/>
                </a:solidFill>
                <a:latin typeface="Franklin Gothic Heavy" pitchFamily="34" charset="0"/>
                <a:ea typeface="Calibri" pitchFamily="34" charset="0"/>
                <a:cs typeface="Times New Roman" pitchFamily="18" charset="0"/>
              </a:rPr>
              <a:t>Basrah</a:t>
            </a:r>
            <a:endParaRPr lang="en-US" sz="2800" b="1" dirty="0">
              <a:solidFill>
                <a:srgbClr val="170B1B"/>
              </a:solidFill>
              <a:latin typeface="Franklin Gothic Heavy" pitchFamily="34" charset="0"/>
              <a:ea typeface="Calibri" pitchFamily="34" charset="0"/>
              <a:cs typeface="Times New Roman" pitchFamily="18" charset="0"/>
            </a:endParaRPr>
          </a:p>
        </p:txBody>
      </p:sp>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23900" y="2059478"/>
            <a:ext cx="30099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95586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14356"/>
            <a:ext cx="9144000" cy="3108543"/>
          </a:xfrm>
          <a:prstGeom prst="rect">
            <a:avLst/>
          </a:prstGeom>
        </p:spPr>
        <p:txBody>
          <a:bodyPr wrap="square">
            <a:spAutoFit/>
          </a:bodyPr>
          <a:lstStyle/>
          <a:p>
            <a:pPr lvl="1" algn="justLow" rtl="0" eaLnBrk="0" fontAlgn="base" hangingPunct="0">
              <a:spcBef>
                <a:spcPct val="0"/>
              </a:spcBef>
              <a:spcAft>
                <a:spcPct val="0"/>
              </a:spcAft>
              <a:buFont typeface="Arial" pitchFamily="34" charset="0"/>
              <a:buChar char="•"/>
              <a:tabLst>
                <a:tab pos="685800" algn="l"/>
                <a:tab pos="838200" algn="l"/>
              </a:tabLst>
            </a:pPr>
            <a:r>
              <a:rPr lang="en-US" sz="2800" b="1" dirty="0">
                <a:solidFill>
                  <a:prstClr val="black"/>
                </a:solidFill>
                <a:latin typeface="Times New Roman" pitchFamily="18" charset="0"/>
                <a:ea typeface="Calibri" pitchFamily="34" charset="0"/>
                <a:cs typeface="Times New Roman" pitchFamily="18" charset="0"/>
              </a:rPr>
              <a:t>The </a:t>
            </a:r>
            <a:r>
              <a:rPr lang="en-US" sz="2800" b="1" dirty="0" err="1">
                <a:solidFill>
                  <a:prstClr val="black"/>
                </a:solidFill>
                <a:latin typeface="Times New Roman" pitchFamily="18" charset="0"/>
                <a:ea typeface="Calibri" pitchFamily="34" charset="0"/>
                <a:cs typeface="Times New Roman" pitchFamily="18" charset="0"/>
              </a:rPr>
              <a:t>palatopharyngeal</a:t>
            </a:r>
            <a:r>
              <a:rPr lang="en-US" sz="2800" b="1" dirty="0">
                <a:solidFill>
                  <a:prstClr val="black"/>
                </a:solidFill>
                <a:latin typeface="Times New Roman" pitchFamily="18" charset="0"/>
                <a:ea typeface="Calibri" pitchFamily="34" charset="0"/>
                <a:cs typeface="Times New Roman" pitchFamily="18" charset="0"/>
              </a:rPr>
              <a:t> folds on either side of the pharynx are pulled </a:t>
            </a:r>
            <a:r>
              <a:rPr lang="en-US" sz="2800" b="1" dirty="0" err="1">
                <a:solidFill>
                  <a:prstClr val="black"/>
                </a:solidFill>
                <a:latin typeface="Times New Roman" pitchFamily="18" charset="0"/>
                <a:ea typeface="Calibri" pitchFamily="34" charset="0"/>
                <a:cs typeface="Times New Roman" pitchFamily="18" charset="0"/>
              </a:rPr>
              <a:t>medialward</a:t>
            </a:r>
            <a:r>
              <a:rPr lang="en-US" sz="2800" b="1" dirty="0">
                <a:solidFill>
                  <a:prstClr val="black"/>
                </a:solidFill>
                <a:latin typeface="Times New Roman" pitchFamily="18" charset="0"/>
                <a:ea typeface="Calibri" pitchFamily="34" charset="0"/>
                <a:cs typeface="Times New Roman" pitchFamily="18" charset="0"/>
              </a:rPr>
              <a:t> to approximate each other forming </a:t>
            </a:r>
            <a:r>
              <a:rPr lang="en-US" sz="2800" b="1" dirty="0" err="1">
                <a:solidFill>
                  <a:prstClr val="black"/>
                </a:solidFill>
                <a:latin typeface="Times New Roman" pitchFamily="18" charset="0"/>
                <a:ea typeface="Calibri" pitchFamily="34" charset="0"/>
                <a:cs typeface="Times New Roman" pitchFamily="18" charset="0"/>
              </a:rPr>
              <a:t>sagital</a:t>
            </a:r>
            <a:r>
              <a:rPr lang="en-US" sz="2800" b="1" dirty="0">
                <a:solidFill>
                  <a:prstClr val="black"/>
                </a:solidFill>
                <a:latin typeface="Times New Roman" pitchFamily="18" charset="0"/>
                <a:ea typeface="Calibri" pitchFamily="34" charset="0"/>
                <a:cs typeface="Times New Roman" pitchFamily="18" charset="0"/>
              </a:rPr>
              <a:t> slit through which the food must pass into the posterior pharynx. This slit performs a selective action, allowing food that has been masticated properly to pass with ease, while impending the passage of large objects.</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354444581"/>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71480"/>
            <a:ext cx="9144000" cy="1815882"/>
          </a:xfrm>
          <a:prstGeom prst="rect">
            <a:avLst/>
          </a:prstGeom>
        </p:spPr>
        <p:txBody>
          <a:bodyPr wrap="square">
            <a:spAutoFit/>
          </a:bodyPr>
          <a:lstStyle/>
          <a:p>
            <a:pPr lvl="1" algn="justLow" rtl="0" eaLnBrk="0" fontAlgn="base" hangingPunct="0">
              <a:spcBef>
                <a:spcPct val="0"/>
              </a:spcBef>
              <a:spcAft>
                <a:spcPct val="0"/>
              </a:spcAft>
              <a:buFont typeface="Arial" pitchFamily="34" charset="0"/>
              <a:buChar char="•"/>
              <a:tabLst>
                <a:tab pos="685800" algn="l"/>
                <a:tab pos="838200" algn="l"/>
              </a:tabLst>
            </a:pPr>
            <a:r>
              <a:rPr lang="en-US" sz="2800" b="1" dirty="0">
                <a:solidFill>
                  <a:prstClr val="black"/>
                </a:solidFill>
                <a:latin typeface="Times New Roman" pitchFamily="18" charset="0"/>
                <a:ea typeface="Calibri" pitchFamily="34" charset="0"/>
                <a:cs typeface="Times New Roman" pitchFamily="18" charset="0"/>
              </a:rPr>
              <a:t>The </a:t>
            </a:r>
            <a:r>
              <a:rPr lang="en-US" sz="2800" b="1" i="1" u="sng" dirty="0">
                <a:solidFill>
                  <a:prstClr val="black"/>
                </a:solidFill>
                <a:latin typeface="Times New Roman" pitchFamily="18" charset="0"/>
                <a:ea typeface="Calibri" pitchFamily="34" charset="0"/>
                <a:cs typeface="Times New Roman" pitchFamily="18" charset="0"/>
              </a:rPr>
              <a:t>vocal cords</a:t>
            </a:r>
            <a:r>
              <a:rPr lang="en-US" sz="2800" b="1" dirty="0">
                <a:solidFill>
                  <a:prstClr val="black"/>
                </a:solidFill>
                <a:latin typeface="Times New Roman" pitchFamily="18" charset="0"/>
                <a:ea typeface="Calibri" pitchFamily="34" charset="0"/>
                <a:cs typeface="Times New Roman" pitchFamily="18" charset="0"/>
              </a:rPr>
              <a:t> of the larynx are strongly approximated and  epiglottis swing backward over the superior opening of the </a:t>
            </a:r>
            <a:r>
              <a:rPr lang="en-US" sz="2800" b="1" dirty="0" err="1">
                <a:solidFill>
                  <a:prstClr val="black"/>
                </a:solidFill>
                <a:latin typeface="Times New Roman" pitchFamily="18" charset="0"/>
                <a:ea typeface="Calibri" pitchFamily="34" charset="0"/>
                <a:cs typeface="Times New Roman" pitchFamily="18" charset="0"/>
              </a:rPr>
              <a:t>larynx→prevent</a:t>
            </a:r>
            <a:r>
              <a:rPr lang="en-US" sz="2800" b="1" dirty="0">
                <a:solidFill>
                  <a:prstClr val="black"/>
                </a:solidFill>
                <a:latin typeface="Times New Roman" pitchFamily="18" charset="0"/>
                <a:ea typeface="Calibri" pitchFamily="34" charset="0"/>
                <a:cs typeface="Times New Roman" pitchFamily="18" charset="0"/>
              </a:rPr>
              <a:t> passage of food into the trachea.</a:t>
            </a:r>
            <a:endParaRPr lang="en-US" sz="2800" dirty="0">
              <a:solidFill>
                <a:prstClr val="black"/>
              </a:solidFill>
              <a:latin typeface="Arial" pitchFamily="34" charset="0"/>
              <a:cs typeface="Arial" pitchFamily="34" charset="0"/>
            </a:endParaRPr>
          </a:p>
        </p:txBody>
      </p:sp>
      <p:pic>
        <p:nvPicPr>
          <p:cNvPr id="9218" name="Picture 2" descr="VocalCordAnat"/>
          <p:cNvPicPr>
            <a:picLocks noChangeAspect="1" noChangeArrowheads="1"/>
          </p:cNvPicPr>
          <p:nvPr/>
        </p:nvPicPr>
        <p:blipFill>
          <a:blip r:embed="rId2"/>
          <a:srcRect/>
          <a:stretch>
            <a:fillRect/>
          </a:stretch>
        </p:blipFill>
        <p:spPr bwMode="auto">
          <a:xfrm>
            <a:off x="0" y="2420888"/>
            <a:ext cx="9144000" cy="4169054"/>
          </a:xfrm>
          <a:prstGeom prst="rect">
            <a:avLst/>
          </a:prstGeom>
          <a:noFill/>
          <a:ln w="9525">
            <a:noFill/>
            <a:miter lim="800000"/>
            <a:headEnd/>
            <a:tailEnd/>
          </a:ln>
        </p:spPr>
      </p:pic>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10</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22008121"/>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858280" cy="3539430"/>
          </a:xfrm>
          <a:prstGeom prst="rect">
            <a:avLst/>
          </a:prstGeom>
        </p:spPr>
        <p:txBody>
          <a:bodyPr wrap="square">
            <a:spAutoFit/>
          </a:bodyPr>
          <a:lstStyle/>
          <a:p>
            <a:pPr lvl="1" algn="l" rtl="0" eaLnBrk="0" fontAlgn="base" hangingPunct="0">
              <a:spcBef>
                <a:spcPct val="0"/>
              </a:spcBef>
              <a:spcAft>
                <a:spcPct val="0"/>
              </a:spcAft>
              <a:buFont typeface="Arial" pitchFamily="34" charset="0"/>
              <a:buChar char="•"/>
              <a:tabLst>
                <a:tab pos="685800" algn="l"/>
                <a:tab pos="838200" algn="l"/>
              </a:tabLst>
            </a:pPr>
            <a:r>
              <a:rPr lang="en-US" sz="2800" b="1" dirty="0">
                <a:solidFill>
                  <a:srgbClr val="008080"/>
                </a:solidFill>
                <a:latin typeface="Times New Roman" pitchFamily="18" charset="0"/>
                <a:ea typeface="Calibri" pitchFamily="34" charset="0"/>
                <a:cs typeface="Times New Roman" pitchFamily="18" charset="0"/>
              </a:rPr>
              <a:t>The(</a:t>
            </a:r>
            <a:r>
              <a:rPr lang="en-US" sz="2800" b="1" i="1" u="sng" dirty="0">
                <a:solidFill>
                  <a:srgbClr val="008080"/>
                </a:solidFill>
                <a:latin typeface="Times New Roman" pitchFamily="18" charset="0"/>
                <a:ea typeface="Calibri" pitchFamily="34" charset="0"/>
                <a:cs typeface="Times New Roman" pitchFamily="18" charset="0"/>
              </a:rPr>
              <a:t>upper esophageal sphincter</a:t>
            </a:r>
            <a:r>
              <a:rPr lang="en-US" sz="2800" b="1" dirty="0">
                <a:solidFill>
                  <a:srgbClr val="008080"/>
                </a:solidFill>
                <a:latin typeface="Times New Roman" pitchFamily="18" charset="0"/>
                <a:ea typeface="Calibri" pitchFamily="34" charset="0"/>
                <a:cs typeface="Times New Roman" pitchFamily="18" charset="0"/>
              </a:rPr>
              <a:t>-</a:t>
            </a:r>
          </a:p>
          <a:p>
            <a:pPr lvl="1" algn="just" rtl="0" eaLnBrk="0" fontAlgn="base" hangingPunct="0">
              <a:spcBef>
                <a:spcPct val="0"/>
              </a:spcBef>
              <a:spcAft>
                <a:spcPct val="0"/>
              </a:spcAft>
              <a:tabLst>
                <a:tab pos="685800" algn="l"/>
                <a:tab pos="838200" algn="l"/>
              </a:tabLst>
            </a:pPr>
            <a:r>
              <a:rPr lang="en-US" sz="2800" b="1" dirty="0" err="1">
                <a:solidFill>
                  <a:prstClr val="black"/>
                </a:solidFill>
                <a:latin typeface="Times New Roman" pitchFamily="18" charset="0"/>
                <a:ea typeface="Calibri" pitchFamily="34" charset="0"/>
                <a:cs typeface="Times New Roman" pitchFamily="18" charset="0"/>
              </a:rPr>
              <a:t>pharyngeoesophageal</a:t>
            </a:r>
            <a:r>
              <a:rPr lang="en-US" sz="2800" b="1" dirty="0">
                <a:solidFill>
                  <a:prstClr val="black"/>
                </a:solidFill>
                <a:latin typeface="Times New Roman" pitchFamily="18" charset="0"/>
                <a:ea typeface="Calibri" pitchFamily="34" charset="0"/>
                <a:cs typeface="Times New Roman" pitchFamily="18" charset="0"/>
              </a:rPr>
              <a:t> sphincter-</a:t>
            </a:r>
            <a:r>
              <a:rPr lang="en-US" sz="2800" b="1" dirty="0" err="1">
                <a:solidFill>
                  <a:prstClr val="black"/>
                </a:solidFill>
                <a:latin typeface="Times New Roman" pitchFamily="18" charset="0"/>
                <a:ea typeface="Calibri" pitchFamily="34" charset="0"/>
                <a:cs typeface="Times New Roman" pitchFamily="18" charset="0"/>
              </a:rPr>
              <a:t>cricopharyngeal</a:t>
            </a:r>
            <a:r>
              <a:rPr lang="en-US" sz="2800" b="1" dirty="0">
                <a:solidFill>
                  <a:prstClr val="black"/>
                </a:solidFill>
                <a:latin typeface="Times New Roman" pitchFamily="18" charset="0"/>
                <a:ea typeface="Calibri" pitchFamily="34" charset="0"/>
                <a:cs typeface="Times New Roman" pitchFamily="18" charset="0"/>
              </a:rPr>
              <a:t> muscle which is a striated muscle), relaxes, thus allowing the food to move easily from the posterior pharynx into the upper esophagus. This sphincter between swallow, remain </a:t>
            </a:r>
            <a:r>
              <a:rPr lang="en-US" sz="2800" b="1" dirty="0" err="1">
                <a:solidFill>
                  <a:prstClr val="black"/>
                </a:solidFill>
                <a:latin typeface="Times New Roman" pitchFamily="18" charset="0"/>
                <a:ea typeface="Calibri" pitchFamily="34" charset="0"/>
                <a:cs typeface="Times New Roman" pitchFamily="18" charset="0"/>
              </a:rPr>
              <a:t>tonically</a:t>
            </a:r>
            <a:r>
              <a:rPr lang="en-US" sz="2800" b="1" dirty="0">
                <a:solidFill>
                  <a:prstClr val="black"/>
                </a:solidFill>
                <a:latin typeface="Times New Roman" pitchFamily="18" charset="0"/>
                <a:ea typeface="Calibri" pitchFamily="34" charset="0"/>
                <a:cs typeface="Times New Roman" pitchFamily="18" charset="0"/>
              </a:rPr>
              <a:t> contracted to prevent the air from passing into the esophagus during respiration.</a:t>
            </a:r>
            <a:endParaRPr lang="en-US" sz="2800" dirty="0">
              <a:solidFill>
                <a:prstClr val="black"/>
              </a:solidFill>
              <a:latin typeface="Arial" pitchFamily="34" charset="0"/>
              <a:cs typeface="Arial" pitchFamily="34" charset="0"/>
            </a:endParaRPr>
          </a:p>
        </p:txBody>
      </p:sp>
      <p:pic>
        <p:nvPicPr>
          <p:cNvPr id="10242" name="Picture 2" descr="images-image_popup-ans7_esophagus"/>
          <p:cNvPicPr>
            <a:picLocks noChangeAspect="1" noChangeArrowheads="1"/>
          </p:cNvPicPr>
          <p:nvPr/>
        </p:nvPicPr>
        <p:blipFill>
          <a:blip r:embed="rId2"/>
          <a:srcRect b="44995"/>
          <a:stretch>
            <a:fillRect/>
          </a:stretch>
        </p:blipFill>
        <p:spPr bwMode="auto">
          <a:xfrm>
            <a:off x="5214942" y="3143248"/>
            <a:ext cx="3929058" cy="3714752"/>
          </a:xfrm>
          <a:prstGeom prst="rect">
            <a:avLst/>
          </a:prstGeom>
          <a:noFill/>
          <a:ln w="9525">
            <a:noFill/>
            <a:miter lim="800000"/>
            <a:headEnd/>
            <a:tailEnd/>
          </a:ln>
        </p:spPr>
      </p:pic>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11</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964192824"/>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28398"/>
            <a:ext cx="9144000" cy="2246769"/>
          </a:xfrm>
          <a:prstGeom prst="rect">
            <a:avLst/>
          </a:prstGeom>
        </p:spPr>
        <p:txBody>
          <a:bodyPr wrap="square">
            <a:spAutoFit/>
          </a:bodyPr>
          <a:lstStyle/>
          <a:p>
            <a:pPr lvl="1" algn="just" rtl="0" eaLnBrk="0" fontAlgn="base" hangingPunct="0">
              <a:spcBef>
                <a:spcPct val="0"/>
              </a:spcBef>
              <a:spcAft>
                <a:spcPct val="0"/>
              </a:spcAft>
              <a:buFont typeface="Arial" pitchFamily="34" charset="0"/>
              <a:buChar char="•"/>
              <a:tabLst>
                <a:tab pos="685800" algn="l"/>
                <a:tab pos="838200" algn="l"/>
              </a:tabLst>
            </a:pPr>
            <a:r>
              <a:rPr lang="en-US" sz="2800" b="1" dirty="0">
                <a:solidFill>
                  <a:prstClr val="black"/>
                </a:solidFill>
                <a:latin typeface="Times New Roman" pitchFamily="18" charset="0"/>
                <a:ea typeface="Calibri" pitchFamily="34" charset="0"/>
                <a:cs typeface="Times New Roman" pitchFamily="18" charset="0"/>
              </a:rPr>
              <a:t>The </a:t>
            </a:r>
            <a:r>
              <a:rPr lang="en-US" sz="2800" b="1" i="1" u="sng" dirty="0">
                <a:solidFill>
                  <a:prstClr val="black"/>
                </a:solidFill>
                <a:latin typeface="Times New Roman" pitchFamily="18" charset="0"/>
                <a:ea typeface="Calibri" pitchFamily="34" charset="0"/>
                <a:cs typeface="Times New Roman" pitchFamily="18" charset="0"/>
              </a:rPr>
              <a:t>superior constrictor</a:t>
            </a:r>
            <a:r>
              <a:rPr lang="en-US" sz="2800" b="1" u="sng" dirty="0">
                <a:solidFill>
                  <a:prstClr val="black"/>
                </a:solidFill>
                <a:latin typeface="Times New Roman" pitchFamily="18" charset="0"/>
                <a:ea typeface="Calibri" pitchFamily="34" charset="0"/>
                <a:cs typeface="Times New Roman" pitchFamily="18" charset="0"/>
              </a:rPr>
              <a:t> </a:t>
            </a:r>
            <a:r>
              <a:rPr lang="en-US" sz="2800" b="1" i="1" u="sng" dirty="0">
                <a:solidFill>
                  <a:prstClr val="black"/>
                </a:solidFill>
                <a:latin typeface="Times New Roman" pitchFamily="18" charset="0"/>
                <a:ea typeface="Calibri" pitchFamily="34" charset="0"/>
                <a:cs typeface="Times New Roman" pitchFamily="18" charset="0"/>
              </a:rPr>
              <a:t>muscle</a:t>
            </a:r>
            <a:r>
              <a:rPr lang="en-US" sz="2800" b="1" u="sng" dirty="0">
                <a:solidFill>
                  <a:prstClr val="black"/>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of the pharynx contracts, giving rise to rapid peristaltic wave passing downward over the middle and inferior pharyngeal muscles and into the esophagus, which propels the food into the esophagus.</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819178672"/>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571480"/>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l" rtl="0" fontAlgn="base">
              <a:spcBef>
                <a:spcPct val="0"/>
              </a:spcBef>
              <a:spcAft>
                <a:spcPct val="0"/>
              </a:spcAft>
              <a:tabLst>
                <a:tab pos="762000" algn="l"/>
                <a:tab pos="990600" algn="l"/>
              </a:tabLst>
            </a:pPr>
            <a:r>
              <a:rPr lang="en-US" sz="2800" b="1" u="sng" dirty="0">
                <a:solidFill>
                  <a:srgbClr val="008080"/>
                </a:solidFill>
                <a:latin typeface="Times New Roman" pitchFamily="18" charset="0"/>
                <a:ea typeface="Calibri" pitchFamily="34" charset="0"/>
                <a:cs typeface="Times New Roman" pitchFamily="18" charset="0"/>
              </a:rPr>
              <a:t>3.  Esophageal stage of swallowing</a:t>
            </a:r>
            <a:r>
              <a:rPr lang="en-US" sz="2800" b="1" dirty="0">
                <a:solidFill>
                  <a:prstClr val="black"/>
                </a:solidFill>
                <a:latin typeface="Times New Roman" pitchFamily="18" charset="0"/>
                <a:ea typeface="Calibri" pitchFamily="34" charset="0"/>
                <a:cs typeface="Times New Roman" pitchFamily="18" charset="0"/>
              </a:rPr>
              <a:t>: The esophagus functions to conduct food from the pharynx to the stomach. Esophagus exhibits two types of peristaltic movements</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buFontTx/>
              <a:buChar char="•"/>
              <a:tabLst>
                <a:tab pos="762000" algn="l"/>
                <a:tab pos="990600" algn="l"/>
              </a:tabLst>
            </a:pPr>
            <a:r>
              <a:rPr lang="en-US" sz="2800" b="1" i="1" u="sng" dirty="0">
                <a:solidFill>
                  <a:srgbClr val="008080"/>
                </a:solidFill>
                <a:latin typeface="Times New Roman" pitchFamily="18" charset="0"/>
                <a:ea typeface="Calibri" pitchFamily="34" charset="0"/>
                <a:cs typeface="Times New Roman" pitchFamily="18" charset="0"/>
              </a:rPr>
              <a:t>Primary peristalsis</a:t>
            </a:r>
            <a:r>
              <a:rPr lang="en-US" sz="2800" b="1" dirty="0">
                <a:solidFill>
                  <a:srgbClr val="008080"/>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which a continuation of the peristaltic wave that begins in the pharynx which passes all the way from the pharynx to the stomach through esophagus. The peristaltic waves of the esophagus are initiated by </a:t>
            </a:r>
            <a:r>
              <a:rPr lang="en-US" sz="2800" b="1" dirty="0" err="1">
                <a:solidFill>
                  <a:prstClr val="black"/>
                </a:solidFill>
                <a:latin typeface="Times New Roman" pitchFamily="18" charset="0"/>
                <a:ea typeface="Calibri" pitchFamily="34" charset="0"/>
                <a:cs typeface="Times New Roman" pitchFamily="18" charset="0"/>
              </a:rPr>
              <a:t>vagal</a:t>
            </a:r>
            <a:r>
              <a:rPr lang="en-US" sz="2800" b="1" dirty="0">
                <a:solidFill>
                  <a:prstClr val="black"/>
                </a:solidFill>
                <a:latin typeface="Times New Roman" pitchFamily="18" charset="0"/>
                <a:ea typeface="Calibri" pitchFamily="34" charset="0"/>
                <a:cs typeface="Times New Roman" pitchFamily="18" charset="0"/>
              </a:rPr>
              <a:t> reflexes. These reflexes are transmitted through </a:t>
            </a:r>
            <a:r>
              <a:rPr lang="en-US" sz="2800" b="1" dirty="0" err="1">
                <a:solidFill>
                  <a:prstClr val="black"/>
                </a:solidFill>
                <a:latin typeface="Times New Roman" pitchFamily="18" charset="0"/>
                <a:ea typeface="Calibri" pitchFamily="34" charset="0"/>
                <a:cs typeface="Times New Roman" pitchFamily="18" charset="0"/>
              </a:rPr>
              <a:t>vagal</a:t>
            </a:r>
            <a:r>
              <a:rPr lang="en-US" sz="2800" b="1" dirty="0">
                <a:solidFill>
                  <a:prstClr val="black"/>
                </a:solidFill>
                <a:latin typeface="Times New Roman" pitchFamily="18" charset="0"/>
                <a:ea typeface="Calibri" pitchFamily="34" charset="0"/>
                <a:cs typeface="Times New Roman" pitchFamily="18" charset="0"/>
              </a:rPr>
              <a:t> afferent fibers from the esophagus to the medulla and then back again to the esophagus through </a:t>
            </a:r>
            <a:r>
              <a:rPr lang="en-US" sz="2800" b="1" dirty="0" err="1">
                <a:solidFill>
                  <a:prstClr val="black"/>
                </a:solidFill>
                <a:latin typeface="Times New Roman" pitchFamily="18" charset="0"/>
                <a:ea typeface="Calibri" pitchFamily="34" charset="0"/>
                <a:cs typeface="Times New Roman" pitchFamily="18" charset="0"/>
              </a:rPr>
              <a:t>vagal</a:t>
            </a:r>
            <a:r>
              <a:rPr lang="en-US" sz="2800" b="1" dirty="0">
                <a:solidFill>
                  <a:prstClr val="black"/>
                </a:solidFill>
                <a:latin typeface="Times New Roman" pitchFamily="18" charset="0"/>
                <a:ea typeface="Calibri" pitchFamily="34" charset="0"/>
                <a:cs typeface="Times New Roman" pitchFamily="18" charset="0"/>
              </a:rPr>
              <a:t> efferent fibers.</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762000" algn="l"/>
                <a:tab pos="990600" algn="l"/>
              </a:tabLs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563554970"/>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2"/>
            <a:ext cx="9144000" cy="2246769"/>
          </a:xfrm>
          <a:prstGeom prst="rect">
            <a:avLst/>
          </a:prstGeom>
        </p:spPr>
        <p:txBody>
          <a:bodyPr wrap="square">
            <a:spAutoFit/>
          </a:bodyPr>
          <a:lstStyle/>
          <a:p>
            <a:pPr algn="just" rtl="0" eaLnBrk="0" fontAlgn="base" hangingPunct="0">
              <a:spcBef>
                <a:spcPct val="0"/>
              </a:spcBef>
              <a:spcAft>
                <a:spcPct val="0"/>
              </a:spcAft>
              <a:buFontTx/>
              <a:buChar char="•"/>
              <a:tabLst>
                <a:tab pos="762000" algn="l"/>
                <a:tab pos="990600" algn="l"/>
              </a:tabLst>
            </a:pPr>
            <a:r>
              <a:rPr lang="en-US" sz="2800" b="1" i="1" u="sng" dirty="0">
                <a:solidFill>
                  <a:srgbClr val="008080"/>
                </a:solidFill>
                <a:latin typeface="Times New Roman" pitchFamily="18" charset="0"/>
                <a:ea typeface="Calibri" pitchFamily="34" charset="0"/>
                <a:cs typeface="Times New Roman" pitchFamily="18" charset="0"/>
              </a:rPr>
              <a:t>Secondary peristalsis</a:t>
            </a:r>
            <a:r>
              <a:rPr lang="en-US" sz="2800" b="1" dirty="0">
                <a:solidFill>
                  <a:srgbClr val="008080"/>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which is generated by the ENS of the esophagus itself, initiated from distension of the esophagus by the retained food if the primary peristalsis fails to move all the food that has entered the esophagus into the stomach.</a:t>
            </a:r>
            <a:endParaRPr lang="en-US" sz="2800" dirty="0">
              <a:solidFill>
                <a:prstClr val="black"/>
              </a:solidFill>
              <a:latin typeface="Arial" pitchFamily="34" charset="0"/>
              <a:cs typeface="Arial" pitchFamily="34" charset="0"/>
            </a:endParaRPr>
          </a:p>
        </p:txBody>
      </p:sp>
      <p:pic>
        <p:nvPicPr>
          <p:cNvPr id="11266" name="Picture 2" descr="peristalsis2"/>
          <p:cNvPicPr>
            <a:picLocks noChangeAspect="1" noChangeArrowheads="1"/>
          </p:cNvPicPr>
          <p:nvPr/>
        </p:nvPicPr>
        <p:blipFill>
          <a:blip r:embed="rId2"/>
          <a:srcRect l="2487" t="10214" r="2487" b="2271"/>
          <a:stretch>
            <a:fillRect/>
          </a:stretch>
        </p:blipFill>
        <p:spPr bwMode="auto">
          <a:xfrm>
            <a:off x="2786050" y="2786058"/>
            <a:ext cx="6357950" cy="3739286"/>
          </a:xfrm>
          <a:prstGeom prst="rect">
            <a:avLst/>
          </a:prstGeom>
          <a:noFill/>
          <a:ln w="9525">
            <a:noFill/>
            <a:miter lim="800000"/>
            <a:headEnd/>
            <a:tailEnd/>
          </a:ln>
        </p:spPr>
      </p:pic>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525372724"/>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85794"/>
            <a:ext cx="9144000" cy="2246769"/>
          </a:xfrm>
          <a:prstGeom prst="rect">
            <a:avLst/>
          </a:prstGeom>
        </p:spPr>
        <p:txBody>
          <a:bodyPr wrap="square">
            <a:spAutoFit/>
          </a:bodyPr>
          <a:lstStyle/>
          <a:p>
            <a:pPr algn="just" rtl="0" eaLnBrk="0" fontAlgn="base" hangingPunct="0">
              <a:spcBef>
                <a:spcPct val="0"/>
              </a:spcBef>
              <a:spcAft>
                <a:spcPct val="0"/>
              </a:spcAft>
              <a:buFontTx/>
              <a:buChar char="•"/>
              <a:tabLst>
                <a:tab pos="762000" algn="l"/>
                <a:tab pos="990600" algn="l"/>
              </a:tabLst>
            </a:pPr>
            <a:r>
              <a:rPr lang="en-US" sz="2800" b="1" u="sng" dirty="0">
                <a:solidFill>
                  <a:srgbClr val="008080"/>
                </a:solidFill>
                <a:latin typeface="Times New Roman" pitchFamily="18" charset="0"/>
                <a:ea typeface="Calibri" pitchFamily="34" charset="0"/>
                <a:cs typeface="Times New Roman" pitchFamily="18" charset="0"/>
              </a:rPr>
              <a:t>Receptive relaxation of the stomach</a:t>
            </a:r>
            <a:r>
              <a:rPr lang="en-US" sz="2800" b="1" u="sng" dirty="0">
                <a:solidFill>
                  <a:prstClr val="black"/>
                </a:solidFill>
                <a:latin typeface="Times New Roman" pitchFamily="18" charset="0"/>
                <a:ea typeface="Calibri" pitchFamily="34" charset="0"/>
                <a:cs typeface="Times New Roman" pitchFamily="18" charset="0"/>
              </a:rPr>
              <a:t>:</a:t>
            </a:r>
            <a:r>
              <a:rPr lang="en-US" sz="2800" b="1" dirty="0">
                <a:solidFill>
                  <a:prstClr val="black"/>
                </a:solidFill>
                <a:latin typeface="Times New Roman" pitchFamily="18" charset="0"/>
                <a:ea typeface="Calibri" pitchFamily="34" charset="0"/>
                <a:cs typeface="Times New Roman" pitchFamily="18" charset="0"/>
              </a:rPr>
              <a:t> As the esophageal peristaltic wave passes toward the stomach, the </a:t>
            </a:r>
            <a:r>
              <a:rPr lang="en-US" sz="2800" b="1" dirty="0" err="1">
                <a:solidFill>
                  <a:prstClr val="black"/>
                </a:solidFill>
                <a:latin typeface="Times New Roman" pitchFamily="18" charset="0"/>
                <a:ea typeface="Calibri" pitchFamily="34" charset="0"/>
                <a:cs typeface="Times New Roman" pitchFamily="18" charset="0"/>
              </a:rPr>
              <a:t>gastroesophageal</a:t>
            </a:r>
            <a:r>
              <a:rPr lang="en-US" sz="2800" b="1" dirty="0">
                <a:solidFill>
                  <a:prstClr val="black"/>
                </a:solidFill>
                <a:latin typeface="Times New Roman" pitchFamily="18" charset="0"/>
                <a:ea typeface="Calibri" pitchFamily="34" charset="0"/>
                <a:cs typeface="Times New Roman" pitchFamily="18" charset="0"/>
              </a:rPr>
              <a:t> sphincter, the entire stomach and to lesser extent even the duodenum become relaxed as this wave reaches the lower end of the esophagus.</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719030558"/>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50004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To prevent reflux of the acidic contents of the stomach up to the esophagus which may cause a damage to esophageal mucosa:</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pPr>
            <a:r>
              <a:rPr lang="en-US" sz="2800" b="1" dirty="0">
                <a:solidFill>
                  <a:prstClr val="black"/>
                </a:solidFill>
                <a:latin typeface="Times New Roman" pitchFamily="18" charset="0"/>
                <a:ea typeface="Calibri" pitchFamily="34" charset="0"/>
                <a:cs typeface="Times New Roman" pitchFamily="18" charset="0"/>
              </a:rPr>
              <a:t>The muscle of lower esophageal sphincter normally remains </a:t>
            </a:r>
            <a:r>
              <a:rPr lang="en-US" sz="2800" b="1" dirty="0" err="1">
                <a:solidFill>
                  <a:prstClr val="black"/>
                </a:solidFill>
                <a:latin typeface="Times New Roman" pitchFamily="18" charset="0"/>
                <a:ea typeface="Calibri" pitchFamily="34" charset="0"/>
                <a:cs typeface="Times New Roman" pitchFamily="18" charset="0"/>
              </a:rPr>
              <a:t>tonically</a:t>
            </a:r>
            <a:r>
              <a:rPr lang="en-US" sz="2800" b="1" dirty="0">
                <a:solidFill>
                  <a:prstClr val="black"/>
                </a:solidFill>
                <a:latin typeface="Times New Roman" pitchFamily="18" charset="0"/>
                <a:ea typeface="Calibri" pitchFamily="34" charset="0"/>
                <a:cs typeface="Times New Roman" pitchFamily="18" charset="0"/>
              </a:rPr>
              <a:t> contracted, due tonic activity of the </a:t>
            </a:r>
            <a:r>
              <a:rPr lang="en-US" sz="2800" b="1" dirty="0" err="1">
                <a:solidFill>
                  <a:prstClr val="black"/>
                </a:solidFill>
                <a:latin typeface="Times New Roman" pitchFamily="18" charset="0"/>
                <a:ea typeface="Calibri" pitchFamily="34" charset="0"/>
                <a:cs typeface="Times New Roman" pitchFamily="18" charset="0"/>
              </a:rPr>
              <a:t>vagal</a:t>
            </a:r>
            <a:r>
              <a:rPr lang="en-US" sz="2800" b="1" dirty="0">
                <a:solidFill>
                  <a:prstClr val="black"/>
                </a:solidFill>
                <a:latin typeface="Times New Roman" pitchFamily="18" charset="0"/>
                <a:ea typeface="Calibri" pitchFamily="34" charset="0"/>
                <a:cs typeface="Times New Roman" pitchFamily="18" charset="0"/>
              </a:rPr>
              <a:t> fibers.</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pPr>
            <a:r>
              <a:rPr lang="en-US" sz="2800" b="1" dirty="0">
                <a:solidFill>
                  <a:prstClr val="black"/>
                </a:solidFill>
                <a:latin typeface="Times New Roman" pitchFamily="18" charset="0"/>
                <a:ea typeface="Calibri" pitchFamily="34" charset="0"/>
                <a:cs typeface="Times New Roman" pitchFamily="18" charset="0"/>
              </a:rPr>
              <a:t>The valve like mechanism of that portion of the esophagus that lies immediately </a:t>
            </a:r>
            <a:r>
              <a:rPr lang="en-US" sz="2800" b="1" dirty="0" err="1">
                <a:solidFill>
                  <a:prstClr val="black"/>
                </a:solidFill>
                <a:latin typeface="Times New Roman" pitchFamily="18" charset="0"/>
                <a:ea typeface="Calibri" pitchFamily="34" charset="0"/>
                <a:cs typeface="Times New Roman" pitchFamily="18" charset="0"/>
              </a:rPr>
              <a:t>beneth</a:t>
            </a:r>
            <a:r>
              <a:rPr lang="en-US" sz="2800" b="1" dirty="0">
                <a:solidFill>
                  <a:prstClr val="black"/>
                </a:solidFill>
                <a:latin typeface="Times New Roman" pitchFamily="18" charset="0"/>
                <a:ea typeface="Calibri" pitchFamily="34" charset="0"/>
                <a:cs typeface="Times New Roman" pitchFamily="18" charset="0"/>
              </a:rPr>
              <a:t> the diaphragm due to increased intra- abdominal pressure caves the esophagus inward at this point.</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651758950"/>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428604"/>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2800" b="1" u="sng" dirty="0">
                <a:solidFill>
                  <a:srgbClr val="008080"/>
                </a:solidFill>
                <a:latin typeface="Times New Roman" pitchFamily="18" charset="0"/>
                <a:ea typeface="Calibri" pitchFamily="34" charset="0"/>
                <a:cs typeface="Times New Roman" pitchFamily="18" charset="0"/>
              </a:rPr>
              <a:t>Disorders of swallowing:</a:t>
            </a:r>
            <a:r>
              <a:rPr lang="en-US" sz="2800" b="1" dirty="0">
                <a:solidFill>
                  <a:srgbClr val="008080"/>
                </a:solidFill>
                <a:latin typeface="Times New Roman" pitchFamily="18" charset="0"/>
                <a:ea typeface="Calibri" pitchFamily="34" charset="0"/>
                <a:cs typeface="Times New Roman" pitchFamily="18" charset="0"/>
              </a:rPr>
              <a:t> </a:t>
            </a:r>
            <a:endParaRPr lang="en-US" sz="2800" dirty="0">
              <a:solidFill>
                <a:srgbClr val="008080"/>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pPr>
            <a:r>
              <a:rPr lang="en-US" sz="2800" b="1" i="1" dirty="0">
                <a:solidFill>
                  <a:prstClr val="black"/>
                </a:solidFill>
                <a:latin typeface="Times New Roman" pitchFamily="18" charset="0"/>
                <a:ea typeface="Calibri" pitchFamily="34" charset="0"/>
                <a:cs typeface="Times New Roman" pitchFamily="18" charset="0"/>
              </a:rPr>
              <a:t>Esophageal reflux</a:t>
            </a:r>
            <a:r>
              <a:rPr lang="en-US" sz="2800" b="1" dirty="0">
                <a:solidFill>
                  <a:prstClr val="black"/>
                </a:solidFill>
                <a:latin typeface="Times New Roman" pitchFamily="18" charset="0"/>
                <a:ea typeface="Calibri" pitchFamily="34" charset="0"/>
                <a:cs typeface="Times New Roman" pitchFamily="18" charset="0"/>
              </a:rPr>
              <a:t>: Reflux of stomach acid to the esophagus causes esophageal pain(heart burn), it may occur if:</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a. Intra gastric pressure rises high enough to force the lower esophageal sphincter open.</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b. If the lower esophageal sphincter is un able to maintain it is normal tone.</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c. If the lower esophageal sphincter is forced through the diaphragm and into the thoracic cavity as in </a:t>
            </a:r>
            <a:r>
              <a:rPr lang="en-US" sz="2800" b="1" dirty="0" err="1">
                <a:solidFill>
                  <a:prstClr val="black"/>
                </a:solidFill>
                <a:latin typeface="Times New Roman" pitchFamily="18" charset="0"/>
                <a:ea typeface="Calibri" pitchFamily="34" charset="0"/>
                <a:cs typeface="Times New Roman" pitchFamily="18" charset="0"/>
              </a:rPr>
              <a:t>hiatal</a:t>
            </a:r>
            <a:r>
              <a:rPr lang="en-US" sz="2800" b="1" dirty="0">
                <a:solidFill>
                  <a:prstClr val="black"/>
                </a:solidFill>
                <a:latin typeface="Times New Roman" pitchFamily="18" charset="0"/>
                <a:ea typeface="Calibri" pitchFamily="34" charset="0"/>
                <a:cs typeface="Times New Roman" pitchFamily="18" charset="0"/>
              </a:rPr>
              <a:t> hernia. In either case, the low </a:t>
            </a:r>
            <a:r>
              <a:rPr lang="en-US" sz="2800" b="1" dirty="0" err="1">
                <a:solidFill>
                  <a:prstClr val="black"/>
                </a:solidFill>
                <a:latin typeface="Times New Roman" pitchFamily="18" charset="0"/>
                <a:ea typeface="Calibri" pitchFamily="34" charset="0"/>
                <a:cs typeface="Times New Roman" pitchFamily="18" charset="0"/>
              </a:rPr>
              <a:t>intrathoracic</a:t>
            </a:r>
            <a:r>
              <a:rPr lang="en-US" sz="2800" b="1" dirty="0">
                <a:solidFill>
                  <a:prstClr val="black"/>
                </a:solidFill>
                <a:latin typeface="Times New Roman" pitchFamily="18" charset="0"/>
                <a:ea typeface="Calibri" pitchFamily="34" charset="0"/>
                <a:cs typeface="Times New Roman" pitchFamily="18" charset="0"/>
              </a:rPr>
              <a:t> pressure compared to the high intra- abdominal pressure causes the lower esophageal sphincter to expand.</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594943222"/>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500042"/>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lang="en-US" sz="2800" b="1" i="1" dirty="0">
                <a:solidFill>
                  <a:prstClr val="black"/>
                </a:solidFill>
                <a:latin typeface="Times New Roman" pitchFamily="18" charset="0"/>
                <a:ea typeface="Calibri" pitchFamily="34" charset="0"/>
                <a:cs typeface="Times New Roman" pitchFamily="18" charset="0"/>
              </a:rPr>
              <a:t>2. Belching (eructation):</a:t>
            </a:r>
            <a:r>
              <a:rPr lang="en-US" sz="2800" b="1" dirty="0">
                <a:solidFill>
                  <a:prstClr val="black"/>
                </a:solidFill>
                <a:latin typeface="Times New Roman" pitchFamily="18" charset="0"/>
                <a:ea typeface="Calibri" pitchFamily="34" charset="0"/>
                <a:cs typeface="Times New Roman" pitchFamily="18" charset="0"/>
              </a:rPr>
              <a:t> Following a heavy meal or the ingestion of large amount of gas. The gas bubble that is usually in the </a:t>
            </a:r>
            <a:r>
              <a:rPr lang="en-US" sz="2800" b="1" dirty="0" err="1">
                <a:solidFill>
                  <a:prstClr val="black"/>
                </a:solidFill>
                <a:latin typeface="Times New Roman" pitchFamily="18" charset="0"/>
                <a:ea typeface="Calibri" pitchFamily="34" charset="0"/>
                <a:cs typeface="Times New Roman" pitchFamily="18" charset="0"/>
              </a:rPr>
              <a:t>fundus</a:t>
            </a:r>
            <a:r>
              <a:rPr lang="en-US" sz="2800" b="1" dirty="0">
                <a:solidFill>
                  <a:prstClr val="black"/>
                </a:solidFill>
                <a:latin typeface="Times New Roman" pitchFamily="18" charset="0"/>
                <a:ea typeface="Calibri" pitchFamily="34" charset="0"/>
                <a:cs typeface="Times New Roman" pitchFamily="18" charset="0"/>
              </a:rPr>
              <a:t> of the stomach is displaced to the </a:t>
            </a:r>
            <a:r>
              <a:rPr lang="en-US" sz="2800" b="1" dirty="0" err="1">
                <a:solidFill>
                  <a:prstClr val="black"/>
                </a:solidFill>
                <a:latin typeface="Times New Roman" pitchFamily="18" charset="0"/>
                <a:ea typeface="Calibri" pitchFamily="34" charset="0"/>
                <a:cs typeface="Times New Roman" pitchFamily="18" charset="0"/>
              </a:rPr>
              <a:t>cardia</a:t>
            </a:r>
            <a:r>
              <a:rPr lang="en-US" sz="2800" b="1" dirty="0">
                <a:solidFill>
                  <a:prstClr val="black"/>
                </a:solidFill>
                <a:latin typeface="Times New Roman" pitchFamily="18" charset="0"/>
                <a:ea typeface="Calibri" pitchFamily="34" charset="0"/>
                <a:cs typeface="Times New Roman" pitchFamily="18" charset="0"/>
              </a:rPr>
              <a:t>, and when lower esophageal sphincter relaxes during the swallowing process, the gas enters the esophagus and it is regurgitated.</a:t>
            </a:r>
          </a:p>
          <a:p>
            <a:pPr algn="l" rtl="0" fontAlgn="base">
              <a:spcBef>
                <a:spcPct val="0"/>
              </a:spcBef>
              <a:spcAft>
                <a:spcPct val="0"/>
              </a:spcAft>
            </a:pP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pPr>
            <a:r>
              <a:rPr lang="en-US" sz="2800" b="1" i="1" dirty="0">
                <a:solidFill>
                  <a:prstClr val="black"/>
                </a:solidFill>
                <a:latin typeface="Times New Roman" pitchFamily="18" charset="0"/>
                <a:ea typeface="Calibri" pitchFamily="34" charset="0"/>
                <a:cs typeface="Times New Roman" pitchFamily="18" charset="0"/>
              </a:rPr>
              <a:t>3. </a:t>
            </a:r>
            <a:r>
              <a:rPr lang="en-US" sz="2800" b="1" i="1" dirty="0" err="1">
                <a:solidFill>
                  <a:prstClr val="black"/>
                </a:solidFill>
                <a:latin typeface="Times New Roman" pitchFamily="18" charset="0"/>
                <a:ea typeface="Calibri" pitchFamily="34" charset="0"/>
                <a:cs typeface="Times New Roman" pitchFamily="18" charset="0"/>
              </a:rPr>
              <a:t>Achalasia</a:t>
            </a:r>
            <a:r>
              <a:rPr lang="en-US" sz="2800" b="1" i="1" dirty="0">
                <a:solidFill>
                  <a:prstClr val="black"/>
                </a:solidFill>
                <a:latin typeface="Times New Roman" pitchFamily="18" charset="0"/>
                <a:ea typeface="Calibri" pitchFamily="34" charset="0"/>
                <a:cs typeface="Times New Roman" pitchFamily="18" charset="0"/>
              </a:rPr>
              <a:t>:</a:t>
            </a:r>
            <a:r>
              <a:rPr lang="en-US" sz="2800" b="1" dirty="0">
                <a:solidFill>
                  <a:prstClr val="black"/>
                </a:solidFill>
                <a:latin typeface="Times New Roman" pitchFamily="18" charset="0"/>
                <a:ea typeface="Calibri" pitchFamily="34" charset="0"/>
                <a:cs typeface="Times New Roman" pitchFamily="18" charset="0"/>
              </a:rPr>
              <a:t> It is a neuromuscular disorder of the lower two-thirds of the esophagus, that lead to absence of peristalsis and failure of the lower esophageal sphincter to relax.</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18</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066396310"/>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04800" y="2842468"/>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2400" b="1" i="0" strike="noStrike" cap="none" normalizeH="0" baseline="0" dirty="0">
                <a:ln>
                  <a:noFill/>
                </a:ln>
                <a:solidFill>
                  <a:srgbClr val="170B1B"/>
                </a:solidFill>
                <a:effectLst/>
                <a:latin typeface="Times New Roman" pitchFamily="18" charset="0"/>
                <a:ea typeface="Calibri" pitchFamily="34" charset="0"/>
                <a:cs typeface="Bookman Old Style" pitchFamily="18" charset="0"/>
              </a:rPr>
              <a:t>    </a:t>
            </a: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a:t>
            </a:r>
            <a:endParaRPr lang="en-AU" sz="1600" b="1" dirty="0">
              <a:solidFill>
                <a:prstClr val="black">
                  <a:tint val="75000"/>
                </a:prstClr>
              </a:solidFill>
              <a:latin typeface="Arial Narrow" pitchFamily="34" charset="0"/>
            </a:endParaRPr>
          </a:p>
        </p:txBody>
      </p:sp>
      <p:sp>
        <p:nvSpPr>
          <p:cNvPr id="2" name="مستطيل 1"/>
          <p:cNvSpPr/>
          <p:nvPr/>
        </p:nvSpPr>
        <p:spPr>
          <a:xfrm>
            <a:off x="533400" y="457200"/>
            <a:ext cx="8305800" cy="2086725"/>
          </a:xfrm>
          <a:prstGeom prst="rect">
            <a:avLst/>
          </a:prstGeom>
        </p:spPr>
        <p:txBody>
          <a:bodyPr wrap="square">
            <a:spAutoFit/>
          </a:bodyPr>
          <a:lstStyle/>
          <a:p>
            <a:pPr algn="l" rtl="0"/>
            <a:r>
              <a:rPr lang="en-US" sz="2800" b="1" u="sng" dirty="0">
                <a:solidFill>
                  <a:srgbClr val="FF0066"/>
                </a:solidFill>
                <a:latin typeface="Book Antiqua" pitchFamily="18" charset="0"/>
                <a:ea typeface="Calibri" pitchFamily="34" charset="0"/>
                <a:cs typeface="Garamond" pitchFamily="18" charset="0"/>
              </a:rPr>
              <a:t>Objectives:</a:t>
            </a:r>
          </a:p>
          <a:p>
            <a:pPr algn="l" rtl="0"/>
            <a:endParaRPr lang="en-US" sz="2800" dirty="0">
              <a:solidFill>
                <a:srgbClr val="000000"/>
              </a:solidFill>
              <a:latin typeface="Book Antiqua" pitchFamily="18" charset="0"/>
              <a:ea typeface="Calibri" pitchFamily="34" charset="0"/>
              <a:cs typeface="Garamond" pitchFamily="18" charset="0"/>
            </a:endParaRPr>
          </a:p>
          <a:p>
            <a:pPr marL="228600" algn="just" rtl="0">
              <a:lnSpc>
                <a:spcPct val="115000"/>
              </a:lnSpc>
              <a:spcAft>
                <a:spcPts val="1000"/>
              </a:spcAft>
            </a:pPr>
            <a:r>
              <a:rPr lang="en-US" sz="3200" b="1">
                <a:solidFill>
                  <a:prstClr val="black"/>
                </a:solidFill>
                <a:latin typeface="Times New Roman" pitchFamily="18" charset="0"/>
                <a:ea typeface="Calibri" pitchFamily="34" charset="0"/>
                <a:cs typeface="Times New Roman" pitchFamily="18" charset="0"/>
              </a:rPr>
              <a:t>Describe </a:t>
            </a:r>
            <a:r>
              <a:rPr lang="en-US" sz="3200" b="1" dirty="0">
                <a:solidFill>
                  <a:prstClr val="black"/>
                </a:solidFill>
                <a:latin typeface="Times New Roman" pitchFamily="18" charset="0"/>
                <a:ea typeface="Calibri" pitchFamily="34" charset="0"/>
                <a:cs typeface="Times New Roman" pitchFamily="18" charset="0"/>
              </a:rPr>
              <a:t>the functions of the mouth and the esophagus and the control of that functions.</a:t>
            </a:r>
            <a:endParaRPr lang="en-US" sz="2400" dirty="0">
              <a:solidFill>
                <a:prstClr val="black"/>
              </a:solidFill>
            </a:endParaRPr>
          </a:p>
        </p:txBody>
      </p:sp>
    </p:spTree>
    <p:extLst>
      <p:ext uri="{BB962C8B-B14F-4D97-AF65-F5344CB8AC3E}">
        <p14:creationId xmlns:p14="http://schemas.microsoft.com/office/powerpoint/2010/main" val="10979045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07504" y="285728"/>
            <a:ext cx="1261884"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685800" algn="l"/>
              </a:tabLst>
            </a:pPr>
            <a:r>
              <a:rPr lang="en-US" sz="2800" b="1" u="sng" dirty="0">
                <a:solidFill>
                  <a:srgbClr val="008080"/>
                </a:solidFill>
                <a:latin typeface="Times New Roman" pitchFamily="18" charset="0"/>
                <a:ea typeface="Calibri" pitchFamily="34" charset="0"/>
                <a:cs typeface="Times New Roman" pitchFamily="18" charset="0"/>
              </a:rPr>
              <a:t>Recap:</a:t>
            </a:r>
            <a:endParaRPr lang="en-US" sz="2800" dirty="0">
              <a:solidFill>
                <a:srgbClr val="008080"/>
              </a:solidFill>
              <a:latin typeface="Arial" pitchFamily="34" charset="0"/>
              <a:cs typeface="Arial" pitchFamily="34" charset="0"/>
            </a:endParaRPr>
          </a:p>
          <a:p>
            <a:pPr algn="l" rtl="0" eaLnBrk="0" fontAlgn="base" hangingPunct="0">
              <a:spcBef>
                <a:spcPct val="0"/>
              </a:spcBef>
              <a:spcAft>
                <a:spcPct val="0"/>
              </a:spcAft>
              <a:tabLst>
                <a:tab pos="685800" algn="l"/>
              </a:tabLst>
            </a:pPr>
            <a:endParaRPr lang="en-US" dirty="0">
              <a:solidFill>
                <a:prstClr val="black"/>
              </a:solidFill>
              <a:latin typeface="Arial" pitchFamily="34" charset="0"/>
              <a:cs typeface="Arial" pitchFamily="34" charset="0"/>
            </a:endParaRPr>
          </a:p>
        </p:txBody>
      </p:sp>
      <p:sp>
        <p:nvSpPr>
          <p:cNvPr id="56323" name="Rectangle 3"/>
          <p:cNvSpPr>
            <a:spLocks noChangeArrowheads="1"/>
          </p:cNvSpPr>
          <p:nvPr/>
        </p:nvSpPr>
        <p:spPr bwMode="auto">
          <a:xfrm>
            <a:off x="0" y="819818"/>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1400" b="1" dirty="0">
                <a:solidFill>
                  <a:prstClr val="black"/>
                </a:solidFill>
                <a:latin typeface="Times New Roman" pitchFamily="18" charset="0"/>
                <a:ea typeface="Calibri" pitchFamily="34" charset="0"/>
                <a:cs typeface="Times New Roman" pitchFamily="18" charset="0"/>
              </a:rPr>
              <a:t> </a:t>
            </a:r>
            <a:endParaRPr lang="en-US" sz="2800" b="1" dirty="0">
              <a:solidFill>
                <a:prstClr val="black"/>
              </a:solidFill>
              <a:latin typeface="Times New Roman" pitchFamily="18" charset="0"/>
              <a:ea typeface="Calibri" pitchFamily="34" charset="0"/>
              <a:cs typeface="Times New Roman" pitchFamily="18" charset="0"/>
            </a:endParaRPr>
          </a:p>
          <a:p>
            <a:pPr algn="justLow" rtl="0" fontAlgn="base">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The motor activity of mouth called chewing of food and mastication.  This is under the control of  extrinsic  nervous system and it is usually done by trigeminal and facial nerves. Swallowing is a  motor activity of esophagus and divided to three phases which are :Voluntary (oral) phase, Involuntary (pharyngeal) phase and the  Esophageal stage of swallowing. As the esophageal peristaltic wave passes toward the stomach, the </a:t>
            </a:r>
            <a:r>
              <a:rPr lang="en-US" sz="2800" b="1" dirty="0" err="1">
                <a:solidFill>
                  <a:prstClr val="black"/>
                </a:solidFill>
                <a:latin typeface="Times New Roman" pitchFamily="18" charset="0"/>
                <a:ea typeface="Calibri" pitchFamily="34" charset="0"/>
                <a:cs typeface="Times New Roman" pitchFamily="18" charset="0"/>
              </a:rPr>
              <a:t>gastroesophageal</a:t>
            </a:r>
            <a:r>
              <a:rPr lang="en-US" sz="2800" b="1" dirty="0">
                <a:solidFill>
                  <a:prstClr val="black"/>
                </a:solidFill>
                <a:latin typeface="Times New Roman" pitchFamily="18" charset="0"/>
                <a:ea typeface="Calibri" pitchFamily="34" charset="0"/>
                <a:cs typeface="Times New Roman" pitchFamily="18" charset="0"/>
              </a:rPr>
              <a:t> sphincter, the entire stomach and to lesser extent even the duodenum become relaxed as this wave reaches the lower end of the esophagus.</a:t>
            </a:r>
          </a:p>
        </p:txBody>
      </p:sp>
      <p:sp>
        <p:nvSpPr>
          <p:cNvPr id="4"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26656031"/>
      </p:ext>
    </p:extLst>
  </p:cSld>
  <p:clrMapOvr>
    <a:masterClrMapping/>
  </p:clrMapOvr>
  <p:transition>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07504" y="285728"/>
            <a:ext cx="1821332"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685800" algn="l"/>
              </a:tabLst>
            </a:pPr>
            <a:r>
              <a:rPr lang="en-US" sz="2800" b="1" u="sng" dirty="0">
                <a:solidFill>
                  <a:srgbClr val="008080"/>
                </a:solidFill>
                <a:latin typeface="Times New Roman" pitchFamily="18" charset="0"/>
                <a:ea typeface="Calibri" pitchFamily="34" charset="0"/>
                <a:cs typeface="Times New Roman" pitchFamily="18" charset="0"/>
              </a:rPr>
              <a:t>Questions:</a:t>
            </a:r>
            <a:endParaRPr lang="en-US" sz="2800" dirty="0">
              <a:solidFill>
                <a:srgbClr val="008080"/>
              </a:solidFill>
              <a:latin typeface="Arial" pitchFamily="34" charset="0"/>
              <a:cs typeface="Arial" pitchFamily="34" charset="0"/>
            </a:endParaRPr>
          </a:p>
          <a:p>
            <a:pPr algn="l" rtl="0" eaLnBrk="0" fontAlgn="base" hangingPunct="0">
              <a:spcBef>
                <a:spcPct val="0"/>
              </a:spcBef>
              <a:spcAft>
                <a:spcPct val="0"/>
              </a:spcAft>
              <a:tabLst>
                <a:tab pos="685800" algn="l"/>
              </a:tabLst>
            </a:pPr>
            <a:endParaRPr lang="en-US" dirty="0">
              <a:solidFill>
                <a:prstClr val="black"/>
              </a:solidFill>
              <a:latin typeface="Arial" pitchFamily="34" charset="0"/>
              <a:cs typeface="Arial" pitchFamily="34" charset="0"/>
            </a:endParaRPr>
          </a:p>
        </p:txBody>
      </p:sp>
      <p:sp>
        <p:nvSpPr>
          <p:cNvPr id="56323" name="Rectangle 3"/>
          <p:cNvSpPr>
            <a:spLocks noChangeArrowheads="1"/>
          </p:cNvSpPr>
          <p:nvPr/>
        </p:nvSpPr>
        <p:spPr bwMode="auto">
          <a:xfrm>
            <a:off x="0" y="908720"/>
            <a:ext cx="91440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1400" b="1" dirty="0">
                <a:solidFill>
                  <a:prstClr val="black"/>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Explain why:</a:t>
            </a:r>
          </a:p>
          <a:p>
            <a:pPr algn="justLow" rtl="0" fontAlgn="base">
              <a:spcBef>
                <a:spcPct val="0"/>
              </a:spcBef>
              <a:spcAft>
                <a:spcPct val="0"/>
              </a:spcAft>
            </a:pPr>
            <a:endParaRPr lang="en-US" sz="1200" b="1" dirty="0">
              <a:solidFill>
                <a:prstClr val="black"/>
              </a:solidFill>
              <a:latin typeface="Times New Roman" pitchFamily="18" charset="0"/>
              <a:ea typeface="Calibri" pitchFamily="34" charset="0"/>
              <a:cs typeface="Times New Roman" pitchFamily="18" charset="0"/>
            </a:endParaRPr>
          </a:p>
          <a:p>
            <a:pPr algn="justLow" rtl="0" fontAlgn="base">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1. Only food that has been masticated properly can pass with ease through the pharynx.</a:t>
            </a:r>
          </a:p>
          <a:p>
            <a:pPr marL="514350" indent="-514350" algn="justLow" rtl="0" fontAlgn="base">
              <a:spcBef>
                <a:spcPct val="0"/>
              </a:spcBef>
              <a:spcAft>
                <a:spcPct val="0"/>
              </a:spcAft>
              <a:buFontTx/>
              <a:buAutoNum type="arabicPeriod"/>
            </a:pPr>
            <a:endParaRPr lang="en-US" sz="1200" b="1" dirty="0">
              <a:solidFill>
                <a:prstClr val="black"/>
              </a:solidFill>
              <a:latin typeface="Times New Roman" pitchFamily="18" charset="0"/>
              <a:ea typeface="Calibri" pitchFamily="34" charset="0"/>
              <a:cs typeface="Times New Roman" pitchFamily="18" charset="0"/>
            </a:endParaRPr>
          </a:p>
          <a:p>
            <a:pPr algn="justLow" rtl="0" fontAlgn="base">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2. Normally, there is no reflex of the acidic contents of the stomach up to the esophagus.</a:t>
            </a:r>
          </a:p>
        </p:txBody>
      </p:sp>
      <p:sp>
        <p:nvSpPr>
          <p:cNvPr id="4"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20</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613022289"/>
      </p:ext>
    </p:extLst>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2235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tabLst>
                <a:tab pos="628650" algn="l"/>
              </a:tabLst>
            </a:pPr>
            <a:r>
              <a:rPr lang="en-US" sz="2800" b="1" dirty="0">
                <a:solidFill>
                  <a:prstClr val="black"/>
                </a:solidFill>
                <a:latin typeface="Times New Roman" pitchFamily="18" charset="0"/>
                <a:ea typeface="Calibri" pitchFamily="34" charset="0"/>
                <a:cs typeface="Times New Roman" pitchFamily="18" charset="0"/>
              </a:rPr>
              <a:t>Thank You</a:t>
            </a:r>
            <a:endParaRPr lang="en-U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56276181"/>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Tx/>
              <a:buChar char="•"/>
              <a:tabLst>
                <a:tab pos="666750" algn="l"/>
              </a:tabLst>
            </a:pPr>
            <a:endParaRPr lang="en-US" sz="2800" b="1" dirty="0">
              <a:solidFill>
                <a:srgbClr val="008080"/>
              </a:solidFill>
              <a:latin typeface="Times New Roman" pitchFamily="18" charset="0"/>
              <a:ea typeface="Calibri" pitchFamily="34" charset="0"/>
              <a:cs typeface="Times New Roman" pitchFamily="18" charset="0"/>
            </a:endParaRPr>
          </a:p>
          <a:p>
            <a:pPr algn="justLow" rtl="0" fontAlgn="base">
              <a:spcBef>
                <a:spcPct val="0"/>
              </a:spcBef>
              <a:spcAft>
                <a:spcPct val="0"/>
              </a:spcAft>
              <a:tabLst>
                <a:tab pos="666750" algn="l"/>
              </a:tabLst>
            </a:pPr>
            <a:r>
              <a:rPr lang="en-US" sz="2800" b="1" dirty="0">
                <a:solidFill>
                  <a:srgbClr val="008080"/>
                </a:solidFill>
                <a:latin typeface="Times New Roman" pitchFamily="18" charset="0"/>
                <a:ea typeface="Calibri" pitchFamily="34" charset="0"/>
                <a:cs typeface="Times New Roman" pitchFamily="18" charset="0"/>
              </a:rPr>
              <a:t> </a:t>
            </a:r>
            <a:r>
              <a:rPr lang="en-US" sz="2800" b="1" dirty="0">
                <a:solidFill>
                  <a:srgbClr val="008080"/>
                </a:solidFill>
              </a:rPr>
              <a:t>Mouth</a:t>
            </a:r>
            <a:endParaRPr lang="en-US" sz="2800" b="1" dirty="0">
              <a:solidFill>
                <a:srgbClr val="008080"/>
              </a:solidFill>
              <a:latin typeface="Times New Roman" pitchFamily="18" charset="0"/>
              <a:ea typeface="Calibri" pitchFamily="34" charset="0"/>
              <a:cs typeface="Times New Roman" pitchFamily="18" charset="0"/>
            </a:endParaRPr>
          </a:p>
          <a:p>
            <a:pPr algn="justLow" rtl="0" fontAlgn="base">
              <a:spcBef>
                <a:spcPct val="0"/>
              </a:spcBef>
              <a:spcAft>
                <a:spcPct val="0"/>
              </a:spcAft>
              <a:buFontTx/>
              <a:buChar char="•"/>
              <a:tabLst>
                <a:tab pos="666750" algn="l"/>
              </a:tabLst>
            </a:pPr>
            <a:r>
              <a:rPr lang="en-US" sz="2800" b="1" dirty="0">
                <a:solidFill>
                  <a:prstClr val="black"/>
                </a:solidFill>
                <a:latin typeface="Times New Roman" pitchFamily="18" charset="0"/>
                <a:ea typeface="Calibri" pitchFamily="34" charset="0"/>
                <a:cs typeface="Times New Roman" pitchFamily="18" charset="0"/>
              </a:rPr>
              <a:t>It is important for chewing of food and mastication. Food will be destroyed into small particles and this  increases the surface area of food exposed to secretion. This is under the control of  extrinsic  nervous system and it is usually done by trigeminal and facial nerves</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914858246"/>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2"/>
            <a:ext cx="9144000" cy="2308324"/>
          </a:xfrm>
          <a:prstGeom prst="rect">
            <a:avLst/>
          </a:prstGeom>
        </p:spPr>
        <p:txBody>
          <a:bodyPr wrap="square">
            <a:spAutoFit/>
          </a:bodyPr>
          <a:lstStyle/>
          <a:p>
            <a:pPr algn="justLow" rtl="0" eaLnBrk="0" fontAlgn="base" hangingPunct="0">
              <a:spcBef>
                <a:spcPct val="0"/>
              </a:spcBef>
              <a:spcAft>
                <a:spcPct val="0"/>
              </a:spcAft>
              <a:buFontTx/>
              <a:buChar char="•"/>
              <a:tabLst>
                <a:tab pos="666750" algn="l"/>
              </a:tabLst>
            </a:pPr>
            <a:r>
              <a:rPr lang="en-US" sz="2400" b="1" dirty="0">
                <a:solidFill>
                  <a:prstClr val="black"/>
                </a:solidFill>
                <a:latin typeface="Times New Roman" pitchFamily="18" charset="0"/>
                <a:ea typeface="Calibri" pitchFamily="34" charset="0"/>
                <a:cs typeface="Times New Roman" pitchFamily="18" charset="0"/>
              </a:rPr>
              <a:t>Chewing started voluntary but it will continue automatically by automatic reflex because when food touch the roof of the mouth → reflex inhibition of </a:t>
            </a:r>
            <a:r>
              <a:rPr lang="en-US" sz="2400" b="1" dirty="0" err="1">
                <a:solidFill>
                  <a:prstClr val="black"/>
                </a:solidFill>
                <a:latin typeface="Times New Roman" pitchFamily="18" charset="0"/>
                <a:ea typeface="Calibri" pitchFamily="34" charset="0"/>
                <a:cs typeface="Times New Roman" pitchFamily="18" charset="0"/>
              </a:rPr>
              <a:t>masseter</a:t>
            </a:r>
            <a:r>
              <a:rPr lang="en-US" sz="2400" b="1" dirty="0">
                <a:solidFill>
                  <a:prstClr val="black"/>
                </a:solidFill>
                <a:latin typeface="Times New Roman" pitchFamily="18" charset="0"/>
                <a:ea typeface="Calibri" pitchFamily="34" charset="0"/>
                <a:cs typeface="Times New Roman" pitchFamily="18" charset="0"/>
              </a:rPr>
              <a:t> muscle → drop of mandible → stretch of </a:t>
            </a:r>
            <a:r>
              <a:rPr lang="en-US" sz="2400" b="1" dirty="0" err="1">
                <a:solidFill>
                  <a:prstClr val="black"/>
                </a:solidFill>
                <a:latin typeface="Times New Roman" pitchFamily="18" charset="0"/>
                <a:ea typeface="Calibri" pitchFamily="34" charset="0"/>
                <a:cs typeface="Times New Roman" pitchFamily="18" charset="0"/>
              </a:rPr>
              <a:t>masseter</a:t>
            </a:r>
            <a:r>
              <a:rPr lang="en-US" sz="2400" b="1" dirty="0">
                <a:solidFill>
                  <a:prstClr val="black"/>
                </a:solidFill>
                <a:latin typeface="Times New Roman" pitchFamily="18" charset="0"/>
                <a:ea typeface="Calibri" pitchFamily="34" charset="0"/>
                <a:cs typeface="Times New Roman" pitchFamily="18" charset="0"/>
              </a:rPr>
              <a:t> muscle → reflex contraction of master muscles →food will touch the roof of the mouth again</a:t>
            </a:r>
            <a:r>
              <a:rPr lang="en-US" sz="2400" b="1" dirty="0">
                <a:solidFill>
                  <a:prstClr val="black"/>
                </a:solidFill>
                <a:latin typeface="Arial"/>
                <a:ea typeface="Calibri" pitchFamily="34" charset="0"/>
                <a:cs typeface="Times New Roman" pitchFamily="18" charset="0"/>
              </a:rPr>
              <a:t>…</a:t>
            </a:r>
            <a:r>
              <a:rPr lang="en-US" sz="2400" b="1" dirty="0">
                <a:solidFill>
                  <a:prstClr val="black"/>
                </a:solidFill>
                <a:latin typeface="Times New Roman" pitchFamily="18" charset="0"/>
                <a:ea typeface="Calibri" pitchFamily="34" charset="0"/>
                <a:cs typeface="Times New Roman" pitchFamily="18" charset="0"/>
              </a:rPr>
              <a:t>. . The chewing center is located in the  medulla oblongata. The importance of chewing are:</a:t>
            </a:r>
            <a:endParaRPr lang="en-US" sz="2400" dirty="0">
              <a:solidFill>
                <a:prstClr val="black"/>
              </a:solidFill>
              <a:latin typeface="Arial" pitchFamily="34" charset="0"/>
              <a:cs typeface="Arial" pitchFamily="34" charset="0"/>
            </a:endParaRPr>
          </a:p>
        </p:txBody>
      </p:sp>
      <p:pic>
        <p:nvPicPr>
          <p:cNvPr id="3" name="Picture 2" descr="master"/>
          <p:cNvPicPr>
            <a:picLocks noChangeAspect="1" noChangeArrowheads="1"/>
          </p:cNvPicPr>
          <p:nvPr/>
        </p:nvPicPr>
        <p:blipFill>
          <a:blip r:embed="rId2"/>
          <a:srcRect/>
          <a:stretch>
            <a:fillRect/>
          </a:stretch>
        </p:blipFill>
        <p:spPr bwMode="auto">
          <a:xfrm>
            <a:off x="4357686" y="3286124"/>
            <a:ext cx="4786314" cy="3167212"/>
          </a:xfrm>
          <a:prstGeom prst="rect">
            <a:avLst/>
          </a:prstGeom>
          <a:noFill/>
          <a:ln w="9525">
            <a:noFill/>
            <a:miter lim="800000"/>
            <a:headEnd/>
            <a:tailEnd/>
          </a:ln>
        </p:spPr>
      </p:pic>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049538840"/>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85794"/>
            <a:ext cx="8929750" cy="5693866"/>
          </a:xfrm>
          <a:prstGeom prst="rect">
            <a:avLst/>
          </a:prstGeom>
        </p:spPr>
        <p:txBody>
          <a:bodyPr wrap="square">
            <a:spAutoFit/>
          </a:bodyPr>
          <a:lstStyle/>
          <a:p>
            <a:pPr marL="514350" indent="-514350" algn="justLow" rtl="0" eaLnBrk="0" fontAlgn="base" hangingPunct="0">
              <a:spcBef>
                <a:spcPct val="0"/>
              </a:spcBef>
              <a:spcAft>
                <a:spcPct val="0"/>
              </a:spcAft>
              <a:buFont typeface="+mj-lt"/>
              <a:buAutoNum type="arabicPeriod"/>
              <a:tabLst>
                <a:tab pos="666750" algn="l"/>
              </a:tabLst>
            </a:pPr>
            <a:r>
              <a:rPr lang="en-US" sz="2800" b="1" dirty="0">
                <a:solidFill>
                  <a:prstClr val="black"/>
                </a:solidFill>
                <a:latin typeface="Times New Roman" pitchFamily="18" charset="0"/>
                <a:ea typeface="Calibri" pitchFamily="34" charset="0"/>
                <a:cs typeface="Times New Roman" pitchFamily="18" charset="0"/>
              </a:rPr>
              <a:t>Breaks down the indigestible cellulose membranes around the nutrient portions of food</a:t>
            </a:r>
          </a:p>
          <a:p>
            <a:pPr marL="514350" indent="-514350" algn="justLow" rtl="0" eaLnBrk="0" fontAlgn="base" hangingPunct="0">
              <a:spcBef>
                <a:spcPct val="0"/>
              </a:spcBef>
              <a:spcAft>
                <a:spcPct val="0"/>
              </a:spcAft>
              <a:buFont typeface="+mj-lt"/>
              <a:buAutoNum type="arabicPeriod"/>
              <a:tabLst>
                <a:tab pos="666750" algn="l"/>
              </a:tabLst>
            </a:pPr>
            <a:r>
              <a:rPr lang="en-US" sz="2800" b="1" dirty="0">
                <a:solidFill>
                  <a:prstClr val="black"/>
                </a:solidFill>
                <a:latin typeface="Times New Roman" pitchFamily="18" charset="0"/>
                <a:ea typeface="Calibri" pitchFamily="34" charset="0"/>
                <a:cs typeface="Times New Roman" pitchFamily="18" charset="0"/>
              </a:rPr>
              <a:t>Increase the surface area of food so the rate of digestion of food by digestive enzymes is increase.</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666750" algn="l"/>
              </a:tabLst>
            </a:pPr>
            <a:r>
              <a:rPr lang="en-US" sz="2800" b="1" dirty="0">
                <a:solidFill>
                  <a:prstClr val="black"/>
                </a:solidFill>
                <a:latin typeface="Times New Roman" pitchFamily="18" charset="0"/>
                <a:ea typeface="Calibri" pitchFamily="34" charset="0"/>
                <a:cs typeface="Times New Roman" pitchFamily="18" charset="0"/>
              </a:rPr>
              <a:t>Mixes the food with salivary secretions, which initiates the process of starch digestion(by salivary amylase) and lipid digestion(by lingual lipase) and lubricate and soften the bolus of food, making it easier to swallow.</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666750" algn="l"/>
              </a:tabLst>
            </a:pPr>
            <a:r>
              <a:rPr lang="en-US" sz="2800" b="1" dirty="0">
                <a:solidFill>
                  <a:prstClr val="black"/>
                </a:solidFill>
                <a:latin typeface="Times New Roman" pitchFamily="18" charset="0"/>
                <a:ea typeface="Calibri" pitchFamily="34" charset="0"/>
                <a:cs typeface="Times New Roman" pitchFamily="18" charset="0"/>
              </a:rPr>
              <a:t>Brings food into contact with taste receptors and releases odors that stimulate the olfactory receptors, which lead to increase the pleasure of eating and initiate gastric secretions.</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18386490"/>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357166"/>
            <a:ext cx="88582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698500" algn="l"/>
              </a:tabLst>
            </a:pPr>
            <a:r>
              <a:rPr lang="en-US" sz="2800" b="1" u="sng" dirty="0">
                <a:solidFill>
                  <a:srgbClr val="008080"/>
                </a:solidFill>
                <a:latin typeface="Times New Roman" pitchFamily="18" charset="0"/>
                <a:ea typeface="Calibri" pitchFamily="34" charset="0"/>
                <a:cs typeface="Times New Roman" pitchFamily="18" charset="0"/>
              </a:rPr>
              <a:t>Swallowing (deglutition</a:t>
            </a:r>
            <a:r>
              <a:rPr lang="en-US" sz="2800" b="1" dirty="0">
                <a:solidFill>
                  <a:prstClr val="black"/>
                </a:solidFill>
                <a:latin typeface="Times New Roman" pitchFamily="18" charset="0"/>
                <a:ea typeface="Calibri" pitchFamily="34" charset="0"/>
                <a:cs typeface="Times New Roman" pitchFamily="18" charset="0"/>
              </a:rPr>
              <a:t>): Swallowing is a complicated mechanism because the pharynx most of the time </a:t>
            </a:r>
            <a:r>
              <a:rPr lang="en-US" sz="2800" b="1" dirty="0" err="1">
                <a:solidFill>
                  <a:prstClr val="black"/>
                </a:solidFill>
                <a:latin typeface="Times New Roman" pitchFamily="18" charset="0"/>
                <a:ea typeface="Calibri" pitchFamily="34" charset="0"/>
                <a:cs typeface="Times New Roman" pitchFamily="18" charset="0"/>
              </a:rPr>
              <a:t>subserves</a:t>
            </a:r>
            <a:r>
              <a:rPr lang="en-US" sz="2800" b="1" dirty="0">
                <a:solidFill>
                  <a:prstClr val="black"/>
                </a:solidFill>
                <a:latin typeface="Times New Roman" pitchFamily="18" charset="0"/>
                <a:ea typeface="Calibri" pitchFamily="34" charset="0"/>
                <a:cs typeface="Times New Roman" pitchFamily="18" charset="0"/>
              </a:rPr>
              <a:t> other functions (e.g. respiration). Swallowing can be divided into:</a:t>
            </a:r>
            <a:endParaRPr lang="en-US" sz="2800" dirty="0">
              <a:solidFill>
                <a:prstClr val="black"/>
              </a:solidFill>
              <a:latin typeface="Arial" pitchFamily="34" charset="0"/>
              <a:cs typeface="Arial" pitchFamily="34" charset="0"/>
            </a:endParaRPr>
          </a:p>
        </p:txBody>
      </p:sp>
      <p:pic>
        <p:nvPicPr>
          <p:cNvPr id="7170" name="Picture 2" descr="trachanat2"/>
          <p:cNvPicPr>
            <a:picLocks noChangeAspect="1" noChangeArrowheads="1"/>
          </p:cNvPicPr>
          <p:nvPr/>
        </p:nvPicPr>
        <p:blipFill>
          <a:blip r:embed="rId2"/>
          <a:srcRect/>
          <a:stretch>
            <a:fillRect/>
          </a:stretch>
        </p:blipFill>
        <p:spPr bwMode="auto">
          <a:xfrm>
            <a:off x="571472" y="2214554"/>
            <a:ext cx="8358246" cy="4382798"/>
          </a:xfrm>
          <a:prstGeom prst="rect">
            <a:avLst/>
          </a:prstGeom>
          <a:noFill/>
          <a:ln w="9525">
            <a:noFill/>
            <a:miter lim="800000"/>
            <a:headEnd/>
            <a:tailEnd/>
          </a:ln>
        </p:spPr>
      </p:pic>
      <p:sp>
        <p:nvSpPr>
          <p:cNvPr id="4" name="Footer Placeholder 8"/>
          <p:cNvSpPr>
            <a:spLocks noGrp="1"/>
          </p:cNvSpPr>
          <p:nvPr>
            <p:ph type="ftr" sz="quarter" idx="11"/>
          </p:nvPr>
        </p:nvSpPr>
        <p:spPr>
          <a:xfrm>
            <a:off x="504825" y="654032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540326"/>
            <a:ext cx="2130425" cy="273050"/>
          </a:xfrm>
        </p:spPr>
        <p:txBody>
          <a:bodyPr/>
          <a:lstStyle/>
          <a:p>
            <a:pPr>
              <a:defRPr/>
            </a:pPr>
            <a:r>
              <a:rPr lang="en-US" sz="1600" b="1" dirty="0">
                <a:solidFill>
                  <a:prstClr val="black">
                    <a:tint val="75000"/>
                  </a:prstClr>
                </a:solidFill>
                <a:latin typeface="Arial Narrow" pitchFamily="34" charset="0"/>
              </a:rPr>
              <a:t>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041759999"/>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2"/>
            <a:ext cx="9144000" cy="4247317"/>
          </a:xfrm>
          <a:prstGeom prst="rect">
            <a:avLst/>
          </a:prstGeom>
        </p:spPr>
        <p:txBody>
          <a:bodyPr wrap="square">
            <a:spAutoFit/>
          </a:bodyPr>
          <a:lstStyle/>
          <a:p>
            <a:pPr algn="justLow" rtl="0" fontAlgn="base">
              <a:spcBef>
                <a:spcPct val="0"/>
              </a:spcBef>
              <a:spcAft>
                <a:spcPct val="0"/>
              </a:spcAft>
              <a:tabLst>
                <a:tab pos="698500" algn="l"/>
              </a:tabLst>
            </a:pPr>
            <a:endParaRPr lang="en-US"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698500" algn="l"/>
              </a:tabLst>
            </a:pPr>
            <a:r>
              <a:rPr lang="en-US" sz="2800" b="1" dirty="0">
                <a:solidFill>
                  <a:prstClr val="black"/>
                </a:solidFill>
                <a:latin typeface="Times New Roman" pitchFamily="18" charset="0"/>
                <a:ea typeface="Calibri" pitchFamily="34" charset="0"/>
                <a:cs typeface="Times New Roman" pitchFamily="18" charset="0"/>
              </a:rPr>
              <a:t>Voluntary (oral) phase: it is done by the tongue . Thus the tongue forces the bolus of food into the pharynx. Then the second stage started.</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698500" algn="l"/>
              </a:tabLst>
            </a:pPr>
            <a:r>
              <a:rPr lang="en-US" sz="2800" b="1" dirty="0">
                <a:solidFill>
                  <a:prstClr val="black"/>
                </a:solidFill>
                <a:latin typeface="Times New Roman" pitchFamily="18" charset="0"/>
                <a:ea typeface="Calibri" pitchFamily="34" charset="0"/>
                <a:cs typeface="Times New Roman" pitchFamily="18" charset="0"/>
              </a:rPr>
              <a:t>Involuntary (pharyngeal) phase: swallowing receptors located around the opening of the pharynx (stimulated by food)→ impulses transmitted by sensory division of trigeminal and </a:t>
            </a:r>
            <a:r>
              <a:rPr lang="en-US" sz="2800" b="1" dirty="0" err="1">
                <a:solidFill>
                  <a:prstClr val="black"/>
                </a:solidFill>
                <a:latin typeface="Times New Roman" pitchFamily="18" charset="0"/>
                <a:ea typeface="Calibri" pitchFamily="34" charset="0"/>
                <a:cs typeface="Times New Roman" pitchFamily="18" charset="0"/>
              </a:rPr>
              <a:t>glossopharyngeal</a:t>
            </a:r>
            <a:r>
              <a:rPr lang="en-US" sz="2800" b="1" dirty="0">
                <a:solidFill>
                  <a:prstClr val="black"/>
                </a:solidFill>
                <a:latin typeface="Times New Roman" pitchFamily="18" charset="0"/>
                <a:ea typeface="Calibri" pitchFamily="34" charset="0"/>
                <a:cs typeface="Times New Roman" pitchFamily="18" charset="0"/>
              </a:rPr>
              <a:t> nerves → swallowing centre (medulla oblongata and lower portion of </a:t>
            </a:r>
            <a:r>
              <a:rPr lang="en-US" sz="2800" b="1" dirty="0" err="1">
                <a:solidFill>
                  <a:prstClr val="black"/>
                </a:solidFill>
                <a:latin typeface="Times New Roman" pitchFamily="18" charset="0"/>
                <a:ea typeface="Calibri" pitchFamily="34" charset="0"/>
                <a:cs typeface="Times New Roman" pitchFamily="18" charset="0"/>
              </a:rPr>
              <a:t>pons</a:t>
            </a:r>
            <a:r>
              <a:rPr lang="en-US" sz="2800" b="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159619106"/>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44000" cy="4401205"/>
          </a:xfrm>
          <a:prstGeom prst="rect">
            <a:avLst/>
          </a:prstGeom>
        </p:spPr>
        <p:txBody>
          <a:bodyPr wrap="square">
            <a:spAutoFit/>
          </a:bodyPr>
          <a:lstStyle/>
          <a:p>
            <a:pPr algn="just" rtl="0"/>
            <a:r>
              <a:rPr lang="en-US" sz="2800" b="1" dirty="0">
                <a:solidFill>
                  <a:prstClr val="black"/>
                </a:solidFill>
                <a:latin typeface="Times New Roman" pitchFamily="18" charset="0"/>
                <a:ea typeface="Calibri" pitchFamily="34" charset="0"/>
                <a:cs typeface="Times New Roman" pitchFamily="18" charset="0"/>
              </a:rPr>
              <a:t>motor impulses to pharynx and upper esophagus  that cause swallowing are transmitted by [5</a:t>
            </a:r>
            <a:r>
              <a:rPr lang="en-US" sz="2800" b="1" baseline="30000" dirty="0">
                <a:solidFill>
                  <a:prstClr val="black"/>
                </a:solidFill>
                <a:latin typeface="Times New Roman" pitchFamily="18" charset="0"/>
                <a:ea typeface="Calibri" pitchFamily="34" charset="0"/>
                <a:cs typeface="Times New Roman" pitchFamily="18" charset="0"/>
              </a:rPr>
              <a:t>th</a:t>
            </a:r>
            <a:r>
              <a:rPr lang="en-US" sz="2800" b="1" dirty="0">
                <a:solidFill>
                  <a:prstClr val="black"/>
                </a:solidFill>
                <a:latin typeface="Times New Roman" pitchFamily="18" charset="0"/>
                <a:ea typeface="Calibri" pitchFamily="34" charset="0"/>
                <a:cs typeface="Times New Roman" pitchFamily="18" charset="0"/>
              </a:rPr>
              <a:t>(trigeminal N), 9</a:t>
            </a:r>
            <a:r>
              <a:rPr lang="en-US" sz="2800" b="1" baseline="30000" dirty="0">
                <a:solidFill>
                  <a:prstClr val="black"/>
                </a:solidFill>
                <a:latin typeface="Times New Roman" pitchFamily="18" charset="0"/>
                <a:ea typeface="Calibri" pitchFamily="34" charset="0"/>
                <a:cs typeface="Times New Roman" pitchFamily="18" charset="0"/>
              </a:rPr>
              <a:t>th</a:t>
            </a:r>
            <a:r>
              <a:rPr lang="en-US" sz="2800" b="1" dirty="0">
                <a:solidFill>
                  <a:prstClr val="black"/>
                </a:solidFill>
                <a:latin typeface="Times New Roman" pitchFamily="18" charset="0"/>
                <a:ea typeface="Calibri" pitchFamily="34" charset="0"/>
                <a:cs typeface="Times New Roman" pitchFamily="18" charset="0"/>
              </a:rPr>
              <a:t>(</a:t>
            </a:r>
            <a:r>
              <a:rPr lang="en-US" sz="2800" b="1" dirty="0" err="1">
                <a:solidFill>
                  <a:prstClr val="black"/>
                </a:solidFill>
                <a:latin typeface="Times New Roman" pitchFamily="18" charset="0"/>
                <a:ea typeface="Calibri" pitchFamily="34" charset="0"/>
                <a:cs typeface="Times New Roman" pitchFamily="18" charset="0"/>
              </a:rPr>
              <a:t>glossopharyngeal</a:t>
            </a:r>
            <a:r>
              <a:rPr lang="en-US" sz="2800" b="1" dirty="0">
                <a:solidFill>
                  <a:prstClr val="black"/>
                </a:solidFill>
                <a:latin typeface="Times New Roman" pitchFamily="18" charset="0"/>
                <a:ea typeface="Calibri" pitchFamily="34" charset="0"/>
                <a:cs typeface="Times New Roman" pitchFamily="18" charset="0"/>
              </a:rPr>
              <a:t> N), 10</a:t>
            </a:r>
            <a:r>
              <a:rPr lang="en-US" sz="2800" b="1" baseline="30000" dirty="0">
                <a:solidFill>
                  <a:prstClr val="black"/>
                </a:solidFill>
                <a:latin typeface="Times New Roman" pitchFamily="18" charset="0"/>
                <a:ea typeface="Calibri" pitchFamily="34" charset="0"/>
                <a:cs typeface="Times New Roman" pitchFamily="18" charset="0"/>
              </a:rPr>
              <a:t>th</a:t>
            </a:r>
            <a:r>
              <a:rPr lang="en-US" sz="2800" b="1" dirty="0">
                <a:solidFill>
                  <a:prstClr val="black"/>
                </a:solidFill>
                <a:latin typeface="Times New Roman" pitchFamily="18" charset="0"/>
                <a:ea typeface="Calibri" pitchFamily="34" charset="0"/>
                <a:cs typeface="Times New Roman" pitchFamily="18" charset="0"/>
              </a:rPr>
              <a:t>(</a:t>
            </a:r>
            <a:r>
              <a:rPr lang="en-US" sz="2800" b="1" dirty="0" err="1">
                <a:solidFill>
                  <a:prstClr val="black"/>
                </a:solidFill>
                <a:latin typeface="Times New Roman" pitchFamily="18" charset="0"/>
                <a:ea typeface="Calibri" pitchFamily="34" charset="0"/>
                <a:cs typeface="Times New Roman" pitchFamily="18" charset="0"/>
              </a:rPr>
              <a:t>vagus</a:t>
            </a:r>
            <a:r>
              <a:rPr lang="en-US" sz="2800" b="1" dirty="0">
                <a:solidFill>
                  <a:prstClr val="black"/>
                </a:solidFill>
                <a:latin typeface="Times New Roman" pitchFamily="18" charset="0"/>
                <a:ea typeface="Calibri" pitchFamily="34" charset="0"/>
                <a:cs typeface="Times New Roman" pitchFamily="18" charset="0"/>
              </a:rPr>
              <a:t> N), and 12</a:t>
            </a:r>
            <a:r>
              <a:rPr lang="en-US" sz="2800" b="1" baseline="30000" dirty="0">
                <a:solidFill>
                  <a:prstClr val="black"/>
                </a:solidFill>
                <a:latin typeface="Times New Roman" pitchFamily="18" charset="0"/>
                <a:ea typeface="Calibri" pitchFamily="34" charset="0"/>
                <a:cs typeface="Times New Roman" pitchFamily="18" charset="0"/>
              </a:rPr>
              <a:t>th</a:t>
            </a:r>
            <a:r>
              <a:rPr lang="en-US" sz="2800" b="1" dirty="0">
                <a:solidFill>
                  <a:prstClr val="black"/>
                </a:solidFill>
                <a:latin typeface="Times New Roman" pitchFamily="18" charset="0"/>
                <a:ea typeface="Calibri" pitchFamily="34" charset="0"/>
                <a:cs typeface="Times New Roman" pitchFamily="18" charset="0"/>
              </a:rPr>
              <a:t>(hypoglossal N) cranial nerves and even a few of the superior cervical nerves) → series of automatic pharyngeal muscular contractions. The swallowing centre specifically inhibits the respiratory centre of the medulla during swallowing, halting respiration at any point in it is cycle to allow swallowing to proceed. The sequence of events of the pharyngeal stage of the swallowing are as follows: </a:t>
            </a:r>
            <a:endParaRPr lang="ar-SA" sz="2800" dirty="0">
              <a:solidFill>
                <a:prstClr val="black"/>
              </a:solidFill>
            </a:endParaRPr>
          </a:p>
        </p:txBody>
      </p:sp>
      <p:sp>
        <p:nvSpPr>
          <p:cNvPr id="3" name="Footer Placeholder 8"/>
          <p:cNvSpPr>
            <a:spLocks noGrp="1"/>
          </p:cNvSpPr>
          <p:nvPr>
            <p:ph type="ftr" sz="quarter" idx="11"/>
          </p:nvPr>
        </p:nvSpPr>
        <p:spPr>
          <a:xfrm>
            <a:off x="456282" y="645333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660232" y="6453336"/>
            <a:ext cx="2130425" cy="273050"/>
          </a:xfrm>
        </p:spPr>
        <p:txBody>
          <a:bodyPr/>
          <a:lstStyle/>
          <a:p>
            <a:pPr>
              <a:defRPr/>
            </a:pPr>
            <a:r>
              <a:rPr lang="en-US" sz="1600" b="1" dirty="0">
                <a:solidFill>
                  <a:prstClr val="black">
                    <a:tint val="75000"/>
                  </a:prstClr>
                </a:solidFill>
                <a:latin typeface="Arial Narrow" pitchFamily="34" charset="0"/>
              </a:rPr>
              <a:t>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28882590"/>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Low" rtl="0" fontAlgn="base">
              <a:spcBef>
                <a:spcPct val="0"/>
              </a:spcBef>
              <a:spcAft>
                <a:spcPct val="0"/>
              </a:spcAft>
              <a:buFont typeface="Arial" pitchFamily="34" charset="0"/>
              <a:buChar char="•"/>
              <a:tabLst>
                <a:tab pos="685800" algn="l"/>
                <a:tab pos="838200" algn="l"/>
              </a:tabLst>
            </a:pPr>
            <a:r>
              <a:rPr lang="en-US" sz="2800" b="1" dirty="0">
                <a:solidFill>
                  <a:prstClr val="black"/>
                </a:solidFill>
                <a:latin typeface="Times New Roman" pitchFamily="18" charset="0"/>
                <a:ea typeface="Calibri" pitchFamily="34" charset="0"/>
                <a:cs typeface="Times New Roman" pitchFamily="18" charset="0"/>
              </a:rPr>
              <a:t>The </a:t>
            </a:r>
            <a:r>
              <a:rPr lang="en-US" sz="2800" b="1" i="1" u="sng" dirty="0">
                <a:solidFill>
                  <a:prstClr val="black"/>
                </a:solidFill>
                <a:latin typeface="Times New Roman" pitchFamily="18" charset="0"/>
                <a:ea typeface="Calibri" pitchFamily="34" charset="0"/>
                <a:cs typeface="Times New Roman" pitchFamily="18" charset="0"/>
              </a:rPr>
              <a:t>soft palate</a:t>
            </a:r>
            <a:r>
              <a:rPr lang="en-US" sz="2800" b="1" dirty="0">
                <a:solidFill>
                  <a:prstClr val="black"/>
                </a:solidFill>
                <a:latin typeface="Times New Roman" pitchFamily="18" charset="0"/>
                <a:ea typeface="Calibri" pitchFamily="34" charset="0"/>
                <a:cs typeface="Times New Roman" pitchFamily="18" charset="0"/>
              </a:rPr>
              <a:t> is pulled upward to close the posterior </a:t>
            </a:r>
            <a:r>
              <a:rPr lang="en-US" sz="2800" b="1" dirty="0" err="1">
                <a:solidFill>
                  <a:prstClr val="black"/>
                </a:solidFill>
                <a:latin typeface="Times New Roman" pitchFamily="18" charset="0"/>
                <a:ea typeface="Calibri" pitchFamily="34" charset="0"/>
                <a:cs typeface="Times New Roman" pitchFamily="18" charset="0"/>
              </a:rPr>
              <a:t>nares</a:t>
            </a:r>
            <a:r>
              <a:rPr lang="en-US" sz="2800" b="1" dirty="0">
                <a:solidFill>
                  <a:prstClr val="black"/>
                </a:solidFill>
                <a:latin typeface="Times New Roman" pitchFamily="18" charset="0"/>
                <a:ea typeface="Calibri" pitchFamily="34" charset="0"/>
                <a:cs typeface="Times New Roman" pitchFamily="18" charset="0"/>
              </a:rPr>
              <a:t> and preventing reflex of food into the nasal cavities.</a:t>
            </a:r>
            <a:endParaRPr lang="en-US" sz="2800" dirty="0">
              <a:solidFill>
                <a:prstClr val="black"/>
              </a:solidFill>
              <a:latin typeface="Arial" pitchFamily="34" charset="0"/>
              <a:cs typeface="Arial" pitchFamily="34" charset="0"/>
            </a:endParaRPr>
          </a:p>
        </p:txBody>
      </p:sp>
      <p:pic>
        <p:nvPicPr>
          <p:cNvPr id="8194" name="Picture 2" descr="soft palate"/>
          <p:cNvPicPr>
            <a:picLocks noChangeAspect="1" noChangeArrowheads="1"/>
          </p:cNvPicPr>
          <p:nvPr/>
        </p:nvPicPr>
        <p:blipFill>
          <a:blip r:embed="rId2"/>
          <a:stretch>
            <a:fillRect/>
          </a:stretch>
        </p:blipFill>
        <p:spPr bwMode="auto">
          <a:xfrm flipH="1">
            <a:off x="0" y="1454980"/>
            <a:ext cx="9144000" cy="5286388"/>
          </a:xfrm>
          <a:prstGeom prst="rect">
            <a:avLst/>
          </a:prstGeom>
          <a:noFill/>
          <a:ln>
            <a:noFill/>
          </a:ln>
        </p:spPr>
      </p:pic>
      <p:sp>
        <p:nvSpPr>
          <p:cNvPr id="4"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96310"/>
            <a:ext cx="2435225" cy="345058"/>
          </a:xfrm>
          <a:solidFill>
            <a:schemeClr val="bg1"/>
          </a:solidFill>
        </p:spPr>
        <p:txBody>
          <a:bodyPr/>
          <a:lstStyle/>
          <a:p>
            <a:pPr>
              <a:defRPr/>
            </a:pPr>
            <a:r>
              <a:rPr lang="en-US" sz="1600" b="1" dirty="0">
                <a:solidFill>
                  <a:prstClr val="black">
                    <a:tint val="75000"/>
                  </a:prstClr>
                </a:solidFill>
                <a:latin typeface="Arial Narrow" pitchFamily="34" charset="0"/>
              </a:rPr>
              <a:t>8        </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098637356"/>
      </p:ext>
    </p:extLst>
  </p:cSld>
  <p:clrMapOvr>
    <a:masterClrMapping/>
  </p:clrMapOvr>
  <p:transition>
    <p:pull dir="rd"/>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On-screen Show (4:3)</PresentationFormat>
  <Paragraphs>96</Paragraphs>
  <Slides>22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Arial</vt:lpstr>
      <vt:lpstr>Arial Narrow</vt:lpstr>
      <vt:lpstr>Book Antiqua</vt:lpstr>
      <vt:lpstr>Calibri</vt:lpstr>
      <vt:lpstr>Franklin Gothic Book</vt:lpstr>
      <vt:lpstr>Franklin Gothic Heavy</vt:lpstr>
      <vt:lpstr>Franklin Gothic Medium</vt:lpstr>
      <vt:lpstr>Times New Roman</vt:lpstr>
      <vt:lpstr>Wingdings 2</vt:lpstr>
      <vt:lpstr>سمة Office</vt: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MAHDE</dc:creator>
  <cp:lastModifiedBy>Muntadher Abdulkareem</cp:lastModifiedBy>
  <cp:revision>2</cp:revision>
  <dcterms:created xsi:type="dcterms:W3CDTF">2020-11-06T16:35:05Z</dcterms:created>
  <dcterms:modified xsi:type="dcterms:W3CDTF">2022-02-26T17:27:41Z</dcterms:modified>
</cp:coreProperties>
</file>